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8" r:id="rId4"/>
  </p:sldMasterIdLst>
  <p:notesMasterIdLst>
    <p:notesMasterId r:id="rId54"/>
  </p:notesMasterIdLst>
  <p:sldIdLst>
    <p:sldId id="342" r:id="rId5"/>
    <p:sldId id="257" r:id="rId6"/>
    <p:sldId id="258" r:id="rId7"/>
    <p:sldId id="263" r:id="rId8"/>
    <p:sldId id="260" r:id="rId9"/>
    <p:sldId id="261" r:id="rId10"/>
    <p:sldId id="262" r:id="rId11"/>
    <p:sldId id="343" r:id="rId12"/>
    <p:sldId id="305" r:id="rId13"/>
    <p:sldId id="264" r:id="rId14"/>
    <p:sldId id="265" r:id="rId15"/>
    <p:sldId id="268" r:id="rId16"/>
    <p:sldId id="269" r:id="rId17"/>
    <p:sldId id="270" r:id="rId18"/>
    <p:sldId id="271" r:id="rId19"/>
    <p:sldId id="324" r:id="rId20"/>
    <p:sldId id="325" r:id="rId21"/>
    <p:sldId id="308" r:id="rId22"/>
    <p:sldId id="326" r:id="rId23"/>
    <p:sldId id="327" r:id="rId24"/>
    <p:sldId id="311" r:id="rId25"/>
    <p:sldId id="328" r:id="rId26"/>
    <p:sldId id="329" r:id="rId27"/>
    <p:sldId id="331" r:id="rId28"/>
    <p:sldId id="332" r:id="rId29"/>
    <p:sldId id="282" r:id="rId30"/>
    <p:sldId id="283" r:id="rId31"/>
    <p:sldId id="286" r:id="rId32"/>
    <p:sldId id="315" r:id="rId33"/>
    <p:sldId id="345" r:id="rId34"/>
    <p:sldId id="341" r:id="rId35"/>
    <p:sldId id="292" r:id="rId36"/>
    <p:sldId id="344" r:id="rId37"/>
    <p:sldId id="293" r:id="rId38"/>
    <p:sldId id="294" r:id="rId39"/>
    <p:sldId id="299" r:id="rId40"/>
    <p:sldId id="300" r:id="rId41"/>
    <p:sldId id="340" r:id="rId42"/>
    <p:sldId id="337" r:id="rId43"/>
    <p:sldId id="336" r:id="rId44"/>
    <p:sldId id="339" r:id="rId45"/>
    <p:sldId id="338" r:id="rId46"/>
    <p:sldId id="333" r:id="rId47"/>
    <p:sldId id="334" r:id="rId48"/>
    <p:sldId id="296" r:id="rId49"/>
    <p:sldId id="297" r:id="rId50"/>
    <p:sldId id="298" r:id="rId51"/>
    <p:sldId id="348" r:id="rId52"/>
    <p:sldId id="349" r:id="rId53"/>
  </p:sldIdLst>
  <p:sldSz cx="9144000" cy="5143500" type="screen16x9"/>
  <p:notesSz cx="6858000" cy="9144000"/>
  <p:embeddedFontLst>
    <p:embeddedFont>
      <p:font typeface="Helvetica Neue" panose="020B0604020202020204" charset="0"/>
      <p:regular r:id="rId55"/>
      <p:bold r:id="rId56"/>
      <p:italic r:id="rId57"/>
      <p:boldItalic r:id="rId58"/>
    </p:embeddedFont>
    <p:embeddedFont>
      <p:font typeface="Open Sans" panose="020B0606030504020204" pitchFamily="34" charset="0"/>
      <p:regular r:id="rId59"/>
      <p:bold r:id="rId60"/>
      <p:italic r:id="rId61"/>
      <p:boldItalic r:id="rId62"/>
    </p:embeddedFont>
    <p:embeddedFont>
      <p:font typeface="Proxima Nova" panose="020B0604020202020204" charset="0"/>
      <p:regular r:id="rId63"/>
      <p:bold r:id="rId64"/>
      <p:italic r:id="rId65"/>
      <p:boldItalic r:id="rId66"/>
    </p:embeddedFont>
    <p:embeddedFont>
      <p:font typeface="Roboto" panose="02000000000000000000" pitchFamily="2" charset="0"/>
      <p:regular r:id="rId67"/>
      <p:bold r:id="rId68"/>
      <p:italic r:id="rId69"/>
      <p:boldItalic r:id="rId70"/>
    </p:embeddedFont>
    <p:embeddedFont>
      <p:font typeface="Roboto Light" panose="02000000000000000000" pitchFamily="2" charset="0"/>
      <p:regular r:id="rId71"/>
      <p:italic r:id="rId72"/>
    </p:embeddedFont>
    <p:embeddedFont>
      <p:font typeface="Roboto Thin" panose="02000000000000000000" pitchFamily="2" charset="0"/>
      <p:regular r:id="rId73"/>
      <p:italic r:id="rId74"/>
    </p:embeddedFont>
    <p:embeddedFont>
      <p:font typeface="Segoe UI" panose="020B0502040204020203" pitchFamily="34"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3F07B12-FAE0-28AD-E538-EEDF72EBCEF7}" name="Noyan, Alican" initials="NA" userId="S::noyan.a@buas.nl::f2106684-872a-4b1d-b983-18c991c41330"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Biswas, Abhishek" initials="BA" lastIdx="1" clrIdx="0">
    <p:extLst>
      <p:ext uri="{19B8F6BF-5375-455C-9EA6-DF929625EA0E}">
        <p15:presenceInfo xmlns:p15="http://schemas.microsoft.com/office/powerpoint/2012/main" userId="S::biswas.a@buas.nl::fb8d240a-d551-4b24-ab9a-9862bbc79dd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2BA940-4E0D-9688-B767-9555B63A63C9}" v="214" dt="2024-02-12T10:57:15.164"/>
  </p1510:revLst>
</p1510:revInfo>
</file>

<file path=ppt/tableStyles.xml><?xml version="1.0" encoding="utf-8"?>
<a:tblStyleLst xmlns:a="http://schemas.openxmlformats.org/drawingml/2006/main" def="{764D4AE7-FFBC-431D-9275-528F30A785D3}">
  <a:tblStyle styleId="{764D4AE7-FFBC-431D-9275-528F30A785D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300" y="8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9.fntdata"/><Relationship Id="rId68" Type="http://schemas.openxmlformats.org/officeDocument/2006/relationships/font" Target="fonts/font14.fntdata"/><Relationship Id="rId84" Type="http://schemas.microsoft.com/office/2016/11/relationships/changesInfo" Target="changesInfos/changesInfo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18.fntdata"/><Relationship Id="rId80" Type="http://schemas.openxmlformats.org/officeDocument/2006/relationships/presProps" Target="presProps.xml"/><Relationship Id="rId85"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3.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viewProps" Target="viewProps.xml"/><Relationship Id="rId86"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3.xml"/><Relationship Id="rId71" Type="http://schemas.openxmlformats.org/officeDocument/2006/relationships/font" Target="fonts/font17.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font" Target="fonts/font12.fntdata"/><Relationship Id="rId61" Type="http://schemas.openxmlformats.org/officeDocument/2006/relationships/font" Target="fonts/font7.fntdata"/><Relationship Id="rId8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uckens, Myrthe" userId="S::buckens.m@buas.nl::d647a740-c1b5-45be-8984-ac0295ff2426" providerId="AD" clId="Web-{9A2BA940-4E0D-9688-B767-9555B63A63C9}"/>
    <pc:docChg chg="addSld modSld">
      <pc:chgData name="Buckens, Myrthe" userId="S::buckens.m@buas.nl::d647a740-c1b5-45be-8984-ac0295ff2426" providerId="AD" clId="Web-{9A2BA940-4E0D-9688-B767-9555B63A63C9}" dt="2024-02-12T10:57:14.274" v="182" actId="20577"/>
      <pc:docMkLst>
        <pc:docMk/>
      </pc:docMkLst>
      <pc:sldChg chg="delCm">
        <pc:chgData name="Buckens, Myrthe" userId="S::buckens.m@buas.nl::d647a740-c1b5-45be-8984-ac0295ff2426" providerId="AD" clId="Web-{9A2BA940-4E0D-9688-B767-9555B63A63C9}" dt="2024-02-12T10:44:52.048" v="0"/>
        <pc:sldMkLst>
          <pc:docMk/>
          <pc:sldMk cId="0" sldId="282"/>
        </pc:sldMkLst>
        <pc:extLst>
          <p:ext xmlns:p="http://schemas.openxmlformats.org/presentationml/2006/main" uri="{D6D511B9-2390-475A-947B-AFAB55BFBCF1}">
            <pc226:cmChg xmlns:pc226="http://schemas.microsoft.com/office/powerpoint/2022/06/main/command" chg="del">
              <pc226:chgData name="Buckens, Myrthe" userId="S::buckens.m@buas.nl::d647a740-c1b5-45be-8984-ac0295ff2426" providerId="AD" clId="Web-{9A2BA940-4E0D-9688-B767-9555B63A63C9}" dt="2024-02-12T10:44:52.048" v="0"/>
              <pc2:cmMkLst xmlns:pc2="http://schemas.microsoft.com/office/powerpoint/2019/9/main/command">
                <pc:docMk/>
                <pc:sldMk cId="0" sldId="282"/>
                <pc2:cmMk id="{80C6CB5E-5BB4-4302-B606-6FB344B927DF}"/>
              </pc2:cmMkLst>
            </pc226:cmChg>
          </p:ext>
        </pc:extLst>
      </pc:sldChg>
      <pc:sldChg chg="modSp">
        <pc:chgData name="Buckens, Myrthe" userId="S::buckens.m@buas.nl::d647a740-c1b5-45be-8984-ac0295ff2426" providerId="AD" clId="Web-{9A2BA940-4E0D-9688-B767-9555B63A63C9}" dt="2024-02-12T10:57:14.274" v="182" actId="20577"/>
        <pc:sldMkLst>
          <pc:docMk/>
          <pc:sldMk cId="0" sldId="286"/>
        </pc:sldMkLst>
        <pc:spChg chg="mod">
          <ac:chgData name="Buckens, Myrthe" userId="S::buckens.m@buas.nl::d647a740-c1b5-45be-8984-ac0295ff2426" providerId="AD" clId="Web-{9A2BA940-4E0D-9688-B767-9555B63A63C9}" dt="2024-02-12T10:57:14.274" v="182" actId="20577"/>
          <ac:spMkLst>
            <pc:docMk/>
            <pc:sldMk cId="0" sldId="286"/>
            <ac:spMk id="397" creationId="{00000000-0000-0000-0000-000000000000}"/>
          </ac:spMkLst>
        </pc:spChg>
      </pc:sldChg>
      <pc:sldChg chg="modSp">
        <pc:chgData name="Buckens, Myrthe" userId="S::buckens.m@buas.nl::d647a740-c1b5-45be-8984-ac0295ff2426" providerId="AD" clId="Web-{9A2BA940-4E0D-9688-B767-9555B63A63C9}" dt="2024-02-12T10:57:11.180" v="179" actId="20577"/>
        <pc:sldMkLst>
          <pc:docMk/>
          <pc:sldMk cId="0" sldId="292"/>
        </pc:sldMkLst>
        <pc:spChg chg="mod">
          <ac:chgData name="Buckens, Myrthe" userId="S::buckens.m@buas.nl::d647a740-c1b5-45be-8984-ac0295ff2426" providerId="AD" clId="Web-{9A2BA940-4E0D-9688-B767-9555B63A63C9}" dt="2024-02-12T10:47:06.818" v="24" actId="14100"/>
          <ac:spMkLst>
            <pc:docMk/>
            <pc:sldMk cId="0" sldId="292"/>
            <ac:spMk id="459" creationId="{00000000-0000-0000-0000-000000000000}"/>
          </ac:spMkLst>
        </pc:spChg>
        <pc:spChg chg="mod">
          <ac:chgData name="Buckens, Myrthe" userId="S::buckens.m@buas.nl::d647a740-c1b5-45be-8984-ac0295ff2426" providerId="AD" clId="Web-{9A2BA940-4E0D-9688-B767-9555B63A63C9}" dt="2024-02-12T10:57:11.180" v="179" actId="20577"/>
          <ac:spMkLst>
            <pc:docMk/>
            <pc:sldMk cId="0" sldId="292"/>
            <ac:spMk id="460" creationId="{00000000-0000-0000-0000-000000000000}"/>
          </ac:spMkLst>
        </pc:spChg>
        <pc:spChg chg="mod">
          <ac:chgData name="Buckens, Myrthe" userId="S::buckens.m@buas.nl::d647a740-c1b5-45be-8984-ac0295ff2426" providerId="AD" clId="Web-{9A2BA940-4E0D-9688-B767-9555B63A63C9}" dt="2024-02-12T10:47:33.772" v="42" actId="20577"/>
          <ac:spMkLst>
            <pc:docMk/>
            <pc:sldMk cId="0" sldId="292"/>
            <ac:spMk id="461" creationId="{00000000-0000-0000-0000-000000000000}"/>
          </ac:spMkLst>
        </pc:spChg>
        <pc:spChg chg="mod">
          <ac:chgData name="Buckens, Myrthe" userId="S::buckens.m@buas.nl::d647a740-c1b5-45be-8984-ac0295ff2426" providerId="AD" clId="Web-{9A2BA940-4E0D-9688-B767-9555B63A63C9}" dt="2024-02-12T10:47:18.365" v="38" actId="20577"/>
          <ac:spMkLst>
            <pc:docMk/>
            <pc:sldMk cId="0" sldId="292"/>
            <ac:spMk id="462" creationId="{00000000-0000-0000-0000-000000000000}"/>
          </ac:spMkLst>
        </pc:spChg>
      </pc:sldChg>
      <pc:sldChg chg="modSp">
        <pc:chgData name="Buckens, Myrthe" userId="S::buckens.m@buas.nl::d647a740-c1b5-45be-8984-ac0295ff2426" providerId="AD" clId="Web-{9A2BA940-4E0D-9688-B767-9555B63A63C9}" dt="2024-02-12T10:48:05.038" v="46" actId="20577"/>
        <pc:sldMkLst>
          <pc:docMk/>
          <pc:sldMk cId="0" sldId="293"/>
        </pc:sldMkLst>
        <pc:spChg chg="mod">
          <ac:chgData name="Buckens, Myrthe" userId="S::buckens.m@buas.nl::d647a740-c1b5-45be-8984-ac0295ff2426" providerId="AD" clId="Web-{9A2BA940-4E0D-9688-B767-9555B63A63C9}" dt="2024-02-12T10:48:05.038" v="46" actId="20577"/>
          <ac:spMkLst>
            <pc:docMk/>
            <pc:sldMk cId="0" sldId="293"/>
            <ac:spMk id="469" creationId="{00000000-0000-0000-0000-000000000000}"/>
          </ac:spMkLst>
        </pc:spChg>
      </pc:sldChg>
      <pc:sldChg chg="modSp">
        <pc:chgData name="Buckens, Myrthe" userId="S::buckens.m@buas.nl::d647a740-c1b5-45be-8984-ac0295ff2426" providerId="AD" clId="Web-{9A2BA940-4E0D-9688-B767-9555B63A63C9}" dt="2024-02-12T10:57:07.414" v="178" actId="20577"/>
        <pc:sldMkLst>
          <pc:docMk/>
          <pc:sldMk cId="0" sldId="294"/>
        </pc:sldMkLst>
        <pc:spChg chg="mod">
          <ac:chgData name="Buckens, Myrthe" userId="S::buckens.m@buas.nl::d647a740-c1b5-45be-8984-ac0295ff2426" providerId="AD" clId="Web-{9A2BA940-4E0D-9688-B767-9555B63A63C9}" dt="2024-02-12T10:48:32.055" v="53" actId="20577"/>
          <ac:spMkLst>
            <pc:docMk/>
            <pc:sldMk cId="0" sldId="294"/>
            <ac:spMk id="8" creationId="{DE8B85CC-86BE-FFBA-5E25-9E5D1318CD48}"/>
          </ac:spMkLst>
        </pc:spChg>
        <pc:spChg chg="mod">
          <ac:chgData name="Buckens, Myrthe" userId="S::buckens.m@buas.nl::d647a740-c1b5-45be-8984-ac0295ff2426" providerId="AD" clId="Web-{9A2BA940-4E0D-9688-B767-9555B63A63C9}" dt="2024-02-12T10:57:07.414" v="178" actId="20577"/>
          <ac:spMkLst>
            <pc:docMk/>
            <pc:sldMk cId="0" sldId="294"/>
            <ac:spMk id="479" creationId="{00000000-0000-0000-0000-000000000000}"/>
          </ac:spMkLst>
        </pc:spChg>
        <pc:spChg chg="mod">
          <ac:chgData name="Buckens, Myrthe" userId="S::buckens.m@buas.nl::d647a740-c1b5-45be-8984-ac0295ff2426" providerId="AD" clId="Web-{9A2BA940-4E0D-9688-B767-9555B63A63C9}" dt="2024-02-12T10:48:19.695" v="50" actId="20577"/>
          <ac:spMkLst>
            <pc:docMk/>
            <pc:sldMk cId="0" sldId="294"/>
            <ac:spMk id="480" creationId="{00000000-0000-0000-0000-000000000000}"/>
          </ac:spMkLst>
        </pc:spChg>
      </pc:sldChg>
      <pc:sldChg chg="modSp">
        <pc:chgData name="Buckens, Myrthe" userId="S::buckens.m@buas.nl::d647a740-c1b5-45be-8984-ac0295ff2426" providerId="AD" clId="Web-{9A2BA940-4E0D-9688-B767-9555B63A63C9}" dt="2024-02-12T10:49:06.884" v="66" actId="20577"/>
        <pc:sldMkLst>
          <pc:docMk/>
          <pc:sldMk cId="4111561620" sldId="299"/>
        </pc:sldMkLst>
        <pc:spChg chg="mod">
          <ac:chgData name="Buckens, Myrthe" userId="S::buckens.m@buas.nl::d647a740-c1b5-45be-8984-ac0295ff2426" providerId="AD" clId="Web-{9A2BA940-4E0D-9688-B767-9555B63A63C9}" dt="2024-02-12T10:49:06.884" v="66" actId="20577"/>
          <ac:spMkLst>
            <pc:docMk/>
            <pc:sldMk cId="4111561620" sldId="299"/>
            <ac:spMk id="469" creationId="{00000000-0000-0000-0000-000000000000}"/>
          </ac:spMkLst>
        </pc:spChg>
      </pc:sldChg>
      <pc:sldChg chg="modSp">
        <pc:chgData name="Buckens, Myrthe" userId="S::buckens.m@buas.nl::d647a740-c1b5-45be-8984-ac0295ff2426" providerId="AD" clId="Web-{9A2BA940-4E0D-9688-B767-9555B63A63C9}" dt="2024-02-12T10:49:51.245" v="92" actId="20577"/>
        <pc:sldMkLst>
          <pc:docMk/>
          <pc:sldMk cId="3889067802" sldId="300"/>
        </pc:sldMkLst>
        <pc:spChg chg="mod">
          <ac:chgData name="Buckens, Myrthe" userId="S::buckens.m@buas.nl::d647a740-c1b5-45be-8984-ac0295ff2426" providerId="AD" clId="Web-{9A2BA940-4E0D-9688-B767-9555B63A63C9}" dt="2024-02-12T10:49:51.245" v="92" actId="20577"/>
          <ac:spMkLst>
            <pc:docMk/>
            <pc:sldMk cId="3889067802" sldId="300"/>
            <ac:spMk id="4" creationId="{DF712CDF-A13F-0749-18B9-BB5188306C34}"/>
          </ac:spMkLst>
        </pc:spChg>
        <pc:spChg chg="mod">
          <ac:chgData name="Buckens, Myrthe" userId="S::buckens.m@buas.nl::d647a740-c1b5-45be-8984-ac0295ff2426" providerId="AD" clId="Web-{9A2BA940-4E0D-9688-B767-9555B63A63C9}" dt="2024-02-12T10:49:19.915" v="72" actId="20577"/>
          <ac:spMkLst>
            <pc:docMk/>
            <pc:sldMk cId="3889067802" sldId="300"/>
            <ac:spMk id="479" creationId="{00000000-0000-0000-0000-000000000000}"/>
          </ac:spMkLst>
        </pc:spChg>
        <pc:spChg chg="mod">
          <ac:chgData name="Buckens, Myrthe" userId="S::buckens.m@buas.nl::d647a740-c1b5-45be-8984-ac0295ff2426" providerId="AD" clId="Web-{9A2BA940-4E0D-9688-B767-9555B63A63C9}" dt="2024-02-12T10:49:46.104" v="89" actId="20577"/>
          <ac:spMkLst>
            <pc:docMk/>
            <pc:sldMk cId="3889067802" sldId="300"/>
            <ac:spMk id="480" creationId="{00000000-0000-0000-0000-000000000000}"/>
          </ac:spMkLst>
        </pc:spChg>
      </pc:sldChg>
      <pc:sldChg chg="modSp">
        <pc:chgData name="Buckens, Myrthe" userId="S::buckens.m@buas.nl::d647a740-c1b5-45be-8984-ac0295ff2426" providerId="AD" clId="Web-{9A2BA940-4E0D-9688-B767-9555B63A63C9}" dt="2024-02-12T10:46:49.677" v="20" actId="20577"/>
        <pc:sldMkLst>
          <pc:docMk/>
          <pc:sldMk cId="0" sldId="315"/>
        </pc:sldMkLst>
        <pc:spChg chg="mod">
          <ac:chgData name="Buckens, Myrthe" userId="S::buckens.m@buas.nl::d647a740-c1b5-45be-8984-ac0295ff2426" providerId="AD" clId="Web-{9A2BA940-4E0D-9688-B767-9555B63A63C9}" dt="2024-02-12T10:46:05.831" v="14" actId="20577"/>
          <ac:spMkLst>
            <pc:docMk/>
            <pc:sldMk cId="0" sldId="315"/>
            <ac:spMk id="364" creationId="{00000000-0000-0000-0000-000000000000}"/>
          </ac:spMkLst>
        </pc:spChg>
        <pc:spChg chg="mod">
          <ac:chgData name="Buckens, Myrthe" userId="S::buckens.m@buas.nl::d647a740-c1b5-45be-8984-ac0295ff2426" providerId="AD" clId="Web-{9A2BA940-4E0D-9688-B767-9555B63A63C9}" dt="2024-02-12T10:46:49.677" v="20" actId="20577"/>
          <ac:spMkLst>
            <pc:docMk/>
            <pc:sldMk cId="0" sldId="315"/>
            <ac:spMk id="365" creationId="{00000000-0000-0000-0000-000000000000}"/>
          </ac:spMkLst>
        </pc:spChg>
      </pc:sldChg>
      <pc:sldChg chg="modSp">
        <pc:chgData name="Buckens, Myrthe" userId="S::buckens.m@buas.nl::d647a740-c1b5-45be-8984-ac0295ff2426" providerId="AD" clId="Web-{9A2BA940-4E0D-9688-B767-9555B63A63C9}" dt="2024-02-12T10:57:03.133" v="177" actId="20577"/>
        <pc:sldMkLst>
          <pc:docMk/>
          <pc:sldMk cId="2690218867" sldId="336"/>
        </pc:sldMkLst>
        <pc:spChg chg="mod">
          <ac:chgData name="Buckens, Myrthe" userId="S::buckens.m@buas.nl::d647a740-c1b5-45be-8984-ac0295ff2426" providerId="AD" clId="Web-{9A2BA940-4E0D-9688-B767-9555B63A63C9}" dt="2024-02-12T10:57:03.133" v="177" actId="20577"/>
          <ac:spMkLst>
            <pc:docMk/>
            <pc:sldMk cId="2690218867" sldId="336"/>
            <ac:spMk id="479" creationId="{00000000-0000-0000-0000-000000000000}"/>
          </ac:spMkLst>
        </pc:spChg>
      </pc:sldChg>
      <pc:sldChg chg="modSp">
        <pc:chgData name="Buckens, Myrthe" userId="S::buckens.m@buas.nl::d647a740-c1b5-45be-8984-ac0295ff2426" providerId="AD" clId="Web-{9A2BA940-4E0D-9688-B767-9555B63A63C9}" dt="2024-02-12T10:56:55.242" v="176" actId="20577"/>
        <pc:sldMkLst>
          <pc:docMk/>
          <pc:sldMk cId="282750339" sldId="338"/>
        </pc:sldMkLst>
        <pc:spChg chg="mod">
          <ac:chgData name="Buckens, Myrthe" userId="S::buckens.m@buas.nl::d647a740-c1b5-45be-8984-ac0295ff2426" providerId="AD" clId="Web-{9A2BA940-4E0D-9688-B767-9555B63A63C9}" dt="2024-02-12T10:52:18.077" v="153" actId="20577"/>
          <ac:spMkLst>
            <pc:docMk/>
            <pc:sldMk cId="282750339" sldId="338"/>
            <ac:spMk id="2" creationId="{0DF68E2A-4FDB-D5FA-06F1-F3DB970B9CD1}"/>
          </ac:spMkLst>
        </pc:spChg>
        <pc:spChg chg="mod">
          <ac:chgData name="Buckens, Myrthe" userId="S::buckens.m@buas.nl::d647a740-c1b5-45be-8984-ac0295ff2426" providerId="AD" clId="Web-{9A2BA940-4E0D-9688-B767-9555B63A63C9}" dt="2024-02-12T10:52:54.781" v="157" actId="20577"/>
          <ac:spMkLst>
            <pc:docMk/>
            <pc:sldMk cId="282750339" sldId="338"/>
            <ac:spMk id="4" creationId="{DF712CDF-A13F-0749-18B9-BB5188306C34}"/>
          </ac:spMkLst>
        </pc:spChg>
        <pc:spChg chg="mod">
          <ac:chgData name="Buckens, Myrthe" userId="S::buckens.m@buas.nl::d647a740-c1b5-45be-8984-ac0295ff2426" providerId="AD" clId="Web-{9A2BA940-4E0D-9688-B767-9555B63A63C9}" dt="2024-02-12T10:56:55.242" v="176" actId="20577"/>
          <ac:spMkLst>
            <pc:docMk/>
            <pc:sldMk cId="282750339" sldId="338"/>
            <ac:spMk id="479" creationId="{00000000-0000-0000-0000-000000000000}"/>
          </ac:spMkLst>
        </pc:spChg>
        <pc:spChg chg="mod">
          <ac:chgData name="Buckens, Myrthe" userId="S::buckens.m@buas.nl::d647a740-c1b5-45be-8984-ac0295ff2426" providerId="AD" clId="Web-{9A2BA940-4E0D-9688-B767-9555B63A63C9}" dt="2024-02-12T10:53:24.845" v="174" actId="20577"/>
          <ac:spMkLst>
            <pc:docMk/>
            <pc:sldMk cId="282750339" sldId="338"/>
            <ac:spMk id="480" creationId="{00000000-0000-0000-0000-000000000000}"/>
          </ac:spMkLst>
        </pc:spChg>
      </pc:sldChg>
      <pc:sldChg chg="modSp">
        <pc:chgData name="Buckens, Myrthe" userId="S::buckens.m@buas.nl::d647a740-c1b5-45be-8984-ac0295ff2426" providerId="AD" clId="Web-{9A2BA940-4E0D-9688-B767-9555B63A63C9}" dt="2024-02-12T10:51:58.639" v="118" actId="20577"/>
        <pc:sldMkLst>
          <pc:docMk/>
          <pc:sldMk cId="3949445347" sldId="339"/>
        </pc:sldMkLst>
        <pc:spChg chg="mod">
          <ac:chgData name="Buckens, Myrthe" userId="S::buckens.m@buas.nl::d647a740-c1b5-45be-8984-ac0295ff2426" providerId="AD" clId="Web-{9A2BA940-4E0D-9688-B767-9555B63A63C9}" dt="2024-02-12T10:51:32.451" v="113" actId="20577"/>
          <ac:spMkLst>
            <pc:docMk/>
            <pc:sldMk cId="3949445347" sldId="339"/>
            <ac:spMk id="468" creationId="{00000000-0000-0000-0000-000000000000}"/>
          </ac:spMkLst>
        </pc:spChg>
        <pc:spChg chg="mod">
          <ac:chgData name="Buckens, Myrthe" userId="S::buckens.m@buas.nl::d647a740-c1b5-45be-8984-ac0295ff2426" providerId="AD" clId="Web-{9A2BA940-4E0D-9688-B767-9555B63A63C9}" dt="2024-02-12T10:51:58.639" v="118" actId="20577"/>
          <ac:spMkLst>
            <pc:docMk/>
            <pc:sldMk cId="3949445347" sldId="339"/>
            <ac:spMk id="469" creationId="{00000000-0000-0000-0000-000000000000}"/>
          </ac:spMkLst>
        </pc:spChg>
      </pc:sldChg>
      <pc:sldChg chg="modSp add replId">
        <pc:chgData name="Buckens, Myrthe" userId="S::buckens.m@buas.nl::d647a740-c1b5-45be-8984-ac0295ff2426" providerId="AD" clId="Web-{9A2BA940-4E0D-9688-B767-9555B63A63C9}" dt="2024-02-12T10:50:23.277" v="101" actId="20577"/>
        <pc:sldMkLst>
          <pc:docMk/>
          <pc:sldMk cId="2541749132" sldId="340"/>
        </pc:sldMkLst>
        <pc:spChg chg="mod">
          <ac:chgData name="Buckens, Myrthe" userId="S::buckens.m@buas.nl::d647a740-c1b5-45be-8984-ac0295ff2426" providerId="AD" clId="Web-{9A2BA940-4E0D-9688-B767-9555B63A63C9}" dt="2024-02-12T10:50:23.277" v="101" actId="20577"/>
          <ac:spMkLst>
            <pc:docMk/>
            <pc:sldMk cId="2541749132" sldId="340"/>
            <ac:spMk id="479" creationId="{00000000-0000-0000-0000-000000000000}"/>
          </ac:spMkLst>
        </pc:spChg>
        <pc:spChg chg="mod">
          <ac:chgData name="Buckens, Myrthe" userId="S::buckens.m@buas.nl::d647a740-c1b5-45be-8984-ac0295ff2426" providerId="AD" clId="Web-{9A2BA940-4E0D-9688-B767-9555B63A63C9}" dt="2024-02-12T10:50:20.495" v="100" actId="20577"/>
          <ac:spMkLst>
            <pc:docMk/>
            <pc:sldMk cId="2541749132" sldId="340"/>
            <ac:spMk id="480" creationId="{00000000-0000-0000-0000-000000000000}"/>
          </ac:spMkLst>
        </pc:spChg>
      </pc:sldChg>
    </pc:docChg>
  </pc:docChgLst>
  <pc:docChgLst>
    <pc:chgData name="Biswas, Abhishek" userId="S::biswas.a@buas.nl::fb8d240a-d551-4b24-ab9a-9862bbc79dd8" providerId="AD" clId="Web-{2B37B9BF-F45E-4790-ABCD-F8EFDB07ACFB}"/>
    <pc:docChg chg="modSld">
      <pc:chgData name="Biswas, Abhishek" userId="S::biswas.a@buas.nl::fb8d240a-d551-4b24-ab9a-9862bbc79dd8" providerId="AD" clId="Web-{2B37B9BF-F45E-4790-ABCD-F8EFDB07ACFB}" dt="2021-08-31T10:03:02.688" v="21"/>
      <pc:docMkLst>
        <pc:docMk/>
      </pc:docMkLst>
      <pc:sldChg chg="addSp">
        <pc:chgData name="Biswas, Abhishek" userId="S::biswas.a@buas.nl::fb8d240a-d551-4b24-ab9a-9862bbc79dd8" providerId="AD" clId="Web-{2B37B9BF-F45E-4790-ABCD-F8EFDB07ACFB}" dt="2021-08-31T10:03:02.688" v="21"/>
        <pc:sldMkLst>
          <pc:docMk/>
          <pc:sldMk cId="0" sldId="256"/>
        </pc:sldMkLst>
        <pc:spChg chg="add">
          <ac:chgData name="Biswas, Abhishek" userId="S::biswas.a@buas.nl::fb8d240a-d551-4b24-ab9a-9862bbc79dd8" providerId="AD" clId="Web-{2B37B9BF-F45E-4790-ABCD-F8EFDB07ACFB}" dt="2021-08-31T10:03:02.688" v="21"/>
          <ac:spMkLst>
            <pc:docMk/>
            <pc:sldMk cId="0" sldId="256"/>
            <ac:spMk id="2" creationId="{F6DF244E-7A68-4325-B7D7-5C2B203F44F9}"/>
          </ac:spMkLst>
        </pc:spChg>
      </pc:sldChg>
      <pc:sldChg chg="modSp">
        <pc:chgData name="Biswas, Abhishek" userId="S::biswas.a@buas.nl::fb8d240a-d551-4b24-ab9a-9862bbc79dd8" providerId="AD" clId="Web-{2B37B9BF-F45E-4790-ABCD-F8EFDB07ACFB}" dt="2021-08-31T10:02:20.812" v="6" actId="20577"/>
        <pc:sldMkLst>
          <pc:docMk/>
          <pc:sldMk cId="0" sldId="263"/>
        </pc:sldMkLst>
        <pc:spChg chg="mod">
          <ac:chgData name="Biswas, Abhishek" userId="S::biswas.a@buas.nl::fb8d240a-d551-4b24-ab9a-9862bbc79dd8" providerId="AD" clId="Web-{2B37B9BF-F45E-4790-ABCD-F8EFDB07ACFB}" dt="2021-08-31T10:02:20.812" v="6" actId="20577"/>
          <ac:spMkLst>
            <pc:docMk/>
            <pc:sldMk cId="0" sldId="263"/>
            <ac:spMk id="154" creationId="{00000000-0000-0000-0000-000000000000}"/>
          </ac:spMkLst>
        </pc:spChg>
      </pc:sldChg>
      <pc:sldChg chg="modSp">
        <pc:chgData name="Biswas, Abhishek" userId="S::biswas.a@buas.nl::fb8d240a-d551-4b24-ab9a-9862bbc79dd8" providerId="AD" clId="Web-{2B37B9BF-F45E-4790-ABCD-F8EFDB07ACFB}" dt="2021-08-31T10:02:45.172" v="11" actId="20577"/>
        <pc:sldMkLst>
          <pc:docMk/>
          <pc:sldMk cId="0" sldId="264"/>
        </pc:sldMkLst>
        <pc:spChg chg="mod">
          <ac:chgData name="Biswas, Abhishek" userId="S::biswas.a@buas.nl::fb8d240a-d551-4b24-ab9a-9862bbc79dd8" providerId="AD" clId="Web-{2B37B9BF-F45E-4790-ABCD-F8EFDB07ACFB}" dt="2021-08-31T10:02:45.172" v="11" actId="20577"/>
          <ac:spMkLst>
            <pc:docMk/>
            <pc:sldMk cId="0" sldId="264"/>
            <ac:spMk id="160" creationId="{00000000-0000-0000-0000-000000000000}"/>
          </ac:spMkLst>
        </pc:spChg>
      </pc:sldChg>
      <pc:sldChg chg="modSp">
        <pc:chgData name="Biswas, Abhishek" userId="S::biswas.a@buas.nl::fb8d240a-d551-4b24-ab9a-9862bbc79dd8" providerId="AD" clId="Web-{2B37B9BF-F45E-4790-ABCD-F8EFDB07ACFB}" dt="2021-08-31T10:02:59.720" v="20" actId="20577"/>
        <pc:sldMkLst>
          <pc:docMk/>
          <pc:sldMk cId="0" sldId="265"/>
        </pc:sldMkLst>
        <pc:spChg chg="mod">
          <ac:chgData name="Biswas, Abhishek" userId="S::biswas.a@buas.nl::fb8d240a-d551-4b24-ab9a-9862bbc79dd8" providerId="AD" clId="Web-{2B37B9BF-F45E-4790-ABCD-F8EFDB07ACFB}" dt="2021-08-31T10:02:59.720" v="20" actId="20577"/>
          <ac:spMkLst>
            <pc:docMk/>
            <pc:sldMk cId="0" sldId="265"/>
            <ac:spMk id="174" creationId="{00000000-0000-0000-0000-000000000000}"/>
          </ac:spMkLst>
        </pc:spChg>
      </pc:sldChg>
    </pc:docChg>
  </pc:docChgLst>
  <pc:docChgLst>
    <pc:chgData name="Blerck, Irene van" userId="S::blerck.i@buas.nl::a459afc0-a645-4902-97f4-db4ffab93732" providerId="AD" clId="Web-{342B10AE-9F51-4A99-9205-98D06BBEA5D7}"/>
    <pc:docChg chg="modSld">
      <pc:chgData name="Blerck, Irene van" userId="S::blerck.i@buas.nl::a459afc0-a645-4902-97f4-db4ffab93732" providerId="AD" clId="Web-{342B10AE-9F51-4A99-9205-98D06BBEA5D7}" dt="2021-09-17T14:30:21.170" v="13" actId="20577"/>
      <pc:docMkLst>
        <pc:docMk/>
      </pc:docMkLst>
      <pc:sldChg chg="modSp">
        <pc:chgData name="Blerck, Irene van" userId="S::blerck.i@buas.nl::a459afc0-a645-4902-97f4-db4ffab93732" providerId="AD" clId="Web-{342B10AE-9F51-4A99-9205-98D06BBEA5D7}" dt="2021-09-17T14:30:21.170" v="13" actId="20577"/>
        <pc:sldMkLst>
          <pc:docMk/>
          <pc:sldMk cId="0" sldId="265"/>
        </pc:sldMkLst>
        <pc:spChg chg="mod">
          <ac:chgData name="Blerck, Irene van" userId="S::blerck.i@buas.nl::a459afc0-a645-4902-97f4-db4ffab93732" providerId="AD" clId="Web-{342B10AE-9F51-4A99-9205-98D06BBEA5D7}" dt="2021-09-17T14:30:21.170" v="13" actId="20577"/>
          <ac:spMkLst>
            <pc:docMk/>
            <pc:sldMk cId="0" sldId="265"/>
            <ac:spMk id="174" creationId="{00000000-0000-0000-0000-000000000000}"/>
          </ac:spMkLst>
        </pc:spChg>
      </pc:sldChg>
    </pc:docChg>
  </pc:docChgLst>
  <pc:docChgLst>
    <pc:chgData name="Heijligers, Bram" userId="S::heijligers.b@buas.nl::5cef929d-ecf9-4fca-bf12-bc5ee065fc99" providerId="AD" clId="Web-{CB69438A-5F84-4332-AEBF-7ECEA1C9D5A5}"/>
    <pc:docChg chg="modSld">
      <pc:chgData name="Heijligers, Bram" userId="S::heijligers.b@buas.nl::5cef929d-ecf9-4fca-bf12-bc5ee065fc99" providerId="AD" clId="Web-{CB69438A-5F84-4332-AEBF-7ECEA1C9D5A5}" dt="2021-10-08T07:37:31.922" v="28" actId="20577"/>
      <pc:docMkLst>
        <pc:docMk/>
      </pc:docMkLst>
      <pc:sldChg chg="modSp">
        <pc:chgData name="Heijligers, Bram" userId="S::heijligers.b@buas.nl::5cef929d-ecf9-4fca-bf12-bc5ee065fc99" providerId="AD" clId="Web-{CB69438A-5F84-4332-AEBF-7ECEA1C9D5A5}" dt="2021-10-08T07:37:31.922" v="28" actId="20577"/>
        <pc:sldMkLst>
          <pc:docMk/>
          <pc:sldMk cId="0" sldId="269"/>
        </pc:sldMkLst>
        <pc:spChg chg="mod">
          <ac:chgData name="Heijligers, Bram" userId="S::heijligers.b@buas.nl::5cef929d-ecf9-4fca-bf12-bc5ee065fc99" providerId="AD" clId="Web-{CB69438A-5F84-4332-AEBF-7ECEA1C9D5A5}" dt="2021-10-08T07:37:31.922" v="28" actId="20577"/>
          <ac:spMkLst>
            <pc:docMk/>
            <pc:sldMk cId="0" sldId="269"/>
            <ac:spMk id="216" creationId="{00000000-0000-0000-0000-000000000000}"/>
          </ac:spMkLst>
        </pc:spChg>
      </pc:sldChg>
    </pc:docChg>
  </pc:docChgLst>
  <pc:docChgLst>
    <pc:chgData name="Bhushan, Nitin" userId="S::bhushan.n@buas.nl::b70ad1ac-80f8-452d-97e3-49086ae68978" providerId="AD" clId="Web-{2C351369-646F-4408-9DA0-A3C9314D39E3}"/>
    <pc:docChg chg="modSld">
      <pc:chgData name="Bhushan, Nitin" userId="S::bhushan.n@buas.nl::b70ad1ac-80f8-452d-97e3-49086ae68978" providerId="AD" clId="Web-{2C351369-646F-4408-9DA0-A3C9314D39E3}" dt="2021-11-04T15:12:24.104" v="34" actId="20577"/>
      <pc:docMkLst>
        <pc:docMk/>
      </pc:docMkLst>
      <pc:sldChg chg="modSp">
        <pc:chgData name="Bhushan, Nitin" userId="S::bhushan.n@buas.nl::b70ad1ac-80f8-452d-97e3-49086ae68978" providerId="AD" clId="Web-{2C351369-646F-4408-9DA0-A3C9314D39E3}" dt="2021-11-04T15:12:24.104" v="34" actId="20577"/>
        <pc:sldMkLst>
          <pc:docMk/>
          <pc:sldMk cId="0" sldId="271"/>
        </pc:sldMkLst>
        <pc:spChg chg="mod">
          <ac:chgData name="Bhushan, Nitin" userId="S::bhushan.n@buas.nl::b70ad1ac-80f8-452d-97e3-49086ae68978" providerId="AD" clId="Web-{2C351369-646F-4408-9DA0-A3C9314D39E3}" dt="2021-11-04T15:12:24.104" v="34" actId="20577"/>
          <ac:spMkLst>
            <pc:docMk/>
            <pc:sldMk cId="0" sldId="271"/>
            <ac:spMk id="239" creationId="{00000000-0000-0000-0000-000000000000}"/>
          </ac:spMkLst>
        </pc:spChg>
      </pc:sldChg>
    </pc:docChg>
  </pc:docChgLst>
  <pc:docChgLst>
    <pc:chgData name="Noyan, Alican" userId="S::noyan.a@buas.nl::f2106684-872a-4b1d-b983-18c991c41330" providerId="AD" clId="Web-{037D34F7-EC4E-2F26-974D-063F39B79A4A}"/>
    <pc:docChg chg="mod modSld">
      <pc:chgData name="Noyan, Alican" userId="S::noyan.a@buas.nl::f2106684-872a-4b1d-b983-18c991c41330" providerId="AD" clId="Web-{037D34F7-EC4E-2F26-974D-063F39B79A4A}" dt="2023-01-31T12:19:40.247" v="13"/>
      <pc:docMkLst>
        <pc:docMk/>
      </pc:docMkLst>
      <pc:sldChg chg="modSp addCm delCm">
        <pc:chgData name="Noyan, Alican" userId="S::noyan.a@buas.nl::f2106684-872a-4b1d-b983-18c991c41330" providerId="AD" clId="Web-{037D34F7-EC4E-2F26-974D-063F39B79A4A}" dt="2023-01-31T12:19:40.247" v="13"/>
        <pc:sldMkLst>
          <pc:docMk/>
          <pc:sldMk cId="0" sldId="282"/>
        </pc:sldMkLst>
        <pc:spChg chg="mod">
          <ac:chgData name="Noyan, Alican" userId="S::noyan.a@buas.nl::f2106684-872a-4b1d-b983-18c991c41330" providerId="AD" clId="Web-{037D34F7-EC4E-2F26-974D-063F39B79A4A}" dt="2023-01-31T12:16:29.412" v="1" actId="20577"/>
          <ac:spMkLst>
            <pc:docMk/>
            <pc:sldMk cId="0" sldId="282"/>
            <ac:spMk id="356" creationId="{00000000-0000-0000-0000-000000000000}"/>
          </ac:spMkLst>
        </pc:spChg>
        <pc:spChg chg="mod">
          <ac:chgData name="Noyan, Alican" userId="S::noyan.a@buas.nl::f2106684-872a-4b1d-b983-18c991c41330" providerId="AD" clId="Web-{037D34F7-EC4E-2F26-974D-063F39B79A4A}" dt="2023-01-31T12:16:34.912" v="3" actId="20577"/>
          <ac:spMkLst>
            <pc:docMk/>
            <pc:sldMk cId="0" sldId="282"/>
            <ac:spMk id="358" creationId="{00000000-0000-0000-0000-000000000000}"/>
          </ac:spMkLst>
        </pc:spChg>
        <pc:extLst>
          <p:ext xmlns:p="http://schemas.openxmlformats.org/presentationml/2006/main" uri="{D6D511B9-2390-475A-947B-AFAB55BFBCF1}">
            <pc226:cmChg xmlns:pc226="http://schemas.microsoft.com/office/powerpoint/2022/06/main/command" chg="add">
              <pc226:chgData name="Noyan, Alican" userId="S::noyan.a@buas.nl::f2106684-872a-4b1d-b983-18c991c41330" providerId="AD" clId="Web-{037D34F7-EC4E-2F26-974D-063F39B79A4A}" dt="2023-01-31T12:19:40.247" v="13"/>
              <pc2:cmMkLst xmlns:pc2="http://schemas.microsoft.com/office/powerpoint/2019/9/main/command">
                <pc:docMk/>
                <pc:sldMk cId="0" sldId="282"/>
                <pc2:cmMk id="{80C6CB5E-5BB4-4302-B606-6FB344B927DF}"/>
              </pc2:cmMkLst>
            </pc226:cmChg>
          </p:ext>
        </pc:extLst>
      </pc:sldChg>
      <pc:sldChg chg="modSp">
        <pc:chgData name="Noyan, Alican" userId="S::noyan.a@buas.nl::f2106684-872a-4b1d-b983-18c991c41330" providerId="AD" clId="Web-{037D34F7-EC4E-2F26-974D-063F39B79A4A}" dt="2023-01-31T12:17:19.070" v="6" actId="20577"/>
        <pc:sldMkLst>
          <pc:docMk/>
          <pc:sldMk cId="0" sldId="296"/>
        </pc:sldMkLst>
        <pc:spChg chg="mod">
          <ac:chgData name="Noyan, Alican" userId="S::noyan.a@buas.nl::f2106684-872a-4b1d-b983-18c991c41330" providerId="AD" clId="Web-{037D34F7-EC4E-2F26-974D-063F39B79A4A}" dt="2023-01-31T12:17:13.210" v="5" actId="20577"/>
          <ac:spMkLst>
            <pc:docMk/>
            <pc:sldMk cId="0" sldId="296"/>
            <ac:spMk id="497" creationId="{00000000-0000-0000-0000-000000000000}"/>
          </ac:spMkLst>
        </pc:spChg>
        <pc:spChg chg="mod">
          <ac:chgData name="Noyan, Alican" userId="S::noyan.a@buas.nl::f2106684-872a-4b1d-b983-18c991c41330" providerId="AD" clId="Web-{037D34F7-EC4E-2F26-974D-063F39B79A4A}" dt="2023-01-31T12:17:19.070" v="6" actId="20577"/>
          <ac:spMkLst>
            <pc:docMk/>
            <pc:sldMk cId="0" sldId="296"/>
            <ac:spMk id="499" creationId="{00000000-0000-0000-0000-000000000000}"/>
          </ac:spMkLst>
        </pc:spChg>
      </pc:sldChg>
      <pc:sldChg chg="modSp">
        <pc:chgData name="Noyan, Alican" userId="S::noyan.a@buas.nl::f2106684-872a-4b1d-b983-18c991c41330" providerId="AD" clId="Web-{037D34F7-EC4E-2F26-974D-063F39B79A4A}" dt="2023-01-31T12:17:38.946" v="8" actId="20577"/>
        <pc:sldMkLst>
          <pc:docMk/>
          <pc:sldMk cId="0" sldId="297"/>
        </pc:sldMkLst>
        <pc:spChg chg="mod">
          <ac:chgData name="Noyan, Alican" userId="S::noyan.a@buas.nl::f2106684-872a-4b1d-b983-18c991c41330" providerId="AD" clId="Web-{037D34F7-EC4E-2F26-974D-063F39B79A4A}" dt="2023-01-31T12:17:38.946" v="8" actId="20577"/>
          <ac:spMkLst>
            <pc:docMk/>
            <pc:sldMk cId="0" sldId="297"/>
            <ac:spMk id="508" creationId="{00000000-0000-0000-0000-000000000000}"/>
          </ac:spMkLst>
        </pc:spChg>
      </pc:sldChg>
      <pc:sldChg chg="modSp">
        <pc:chgData name="Noyan, Alican" userId="S::noyan.a@buas.nl::f2106684-872a-4b1d-b983-18c991c41330" providerId="AD" clId="Web-{037D34F7-EC4E-2F26-974D-063F39B79A4A}" dt="2023-01-31T12:17:43.040" v="10" actId="20577"/>
        <pc:sldMkLst>
          <pc:docMk/>
          <pc:sldMk cId="0" sldId="298"/>
        </pc:sldMkLst>
        <pc:spChg chg="mod">
          <ac:chgData name="Noyan, Alican" userId="S::noyan.a@buas.nl::f2106684-872a-4b1d-b983-18c991c41330" providerId="AD" clId="Web-{037D34F7-EC4E-2F26-974D-063F39B79A4A}" dt="2023-01-31T12:17:43.040" v="10" actId="20577"/>
          <ac:spMkLst>
            <pc:docMk/>
            <pc:sldMk cId="0" sldId="298"/>
            <ac:spMk id="515" creationId="{00000000-0000-0000-0000-000000000000}"/>
          </ac:spMkLst>
        </pc:spChg>
      </pc:sldChg>
    </pc:docChg>
  </pc:docChgLst>
  <pc:docChgLst>
    <pc:chgData name="Engering, Elisabeth (210811)" userId="S::210811@buas.nl::e0321fa4-dab0-47ff-8663-e63a5ebcb72c" providerId="AD" clId="Web-{FCE27AD3-2A2C-486D-9BD5-2B0AE5F79050}"/>
    <pc:docChg chg="modSld">
      <pc:chgData name="Engering, Elisabeth (210811)" userId="S::210811@buas.nl::e0321fa4-dab0-47ff-8663-e63a5ebcb72c" providerId="AD" clId="Web-{FCE27AD3-2A2C-486D-9BD5-2B0AE5F79050}" dt="2021-10-22T09:47:28.281" v="1" actId="20577"/>
      <pc:docMkLst>
        <pc:docMk/>
      </pc:docMkLst>
      <pc:sldChg chg="modSp">
        <pc:chgData name="Engering, Elisabeth (210811)" userId="S::210811@buas.nl::e0321fa4-dab0-47ff-8663-e63a5ebcb72c" providerId="AD" clId="Web-{FCE27AD3-2A2C-486D-9BD5-2B0AE5F79050}" dt="2021-10-22T09:47:28.281" v="1" actId="20577"/>
        <pc:sldMkLst>
          <pc:docMk/>
          <pc:sldMk cId="0" sldId="269"/>
        </pc:sldMkLst>
        <pc:spChg chg="mod">
          <ac:chgData name="Engering, Elisabeth (210811)" userId="S::210811@buas.nl::e0321fa4-dab0-47ff-8663-e63a5ebcb72c" providerId="AD" clId="Web-{FCE27AD3-2A2C-486D-9BD5-2B0AE5F79050}" dt="2021-10-22T09:47:28.281" v="1" actId="20577"/>
          <ac:spMkLst>
            <pc:docMk/>
            <pc:sldMk cId="0" sldId="269"/>
            <ac:spMk id="216" creationId="{00000000-0000-0000-0000-000000000000}"/>
          </ac:spMkLst>
        </pc:spChg>
      </pc:sldChg>
    </pc:docChg>
  </pc:docChgLst>
  <pc:docChgLst>
    <pc:chgData name="Biswas, Abhishek" userId="S::biswas.a@buas.nl::fb8d240a-d551-4b24-ab9a-9862bbc79dd8" providerId="AD" clId="Web-{AD121B51-E0ED-4064-B3F3-5BF26986F106}"/>
    <pc:docChg chg="">
      <pc:chgData name="Biswas, Abhishek" userId="S::biswas.a@buas.nl::fb8d240a-d551-4b24-ab9a-9862bbc79dd8" providerId="AD" clId="Web-{AD121B51-E0ED-4064-B3F3-5BF26986F106}" dt="2021-10-12T08:22:19.306" v="0"/>
      <pc:docMkLst>
        <pc:docMk/>
      </pc:docMkLst>
      <pc:sldChg chg="addCm">
        <pc:chgData name="Biswas, Abhishek" userId="S::biswas.a@buas.nl::fb8d240a-d551-4b24-ab9a-9862bbc79dd8" providerId="AD" clId="Web-{AD121B51-E0ED-4064-B3F3-5BF26986F106}" dt="2021-10-12T08:22:19.306" v="0"/>
        <pc:sldMkLst>
          <pc:docMk/>
          <pc:sldMk cId="0" sldId="282"/>
        </pc:sldMkLst>
      </pc:sldChg>
    </pc:docChg>
  </pc:docChgLst>
  <pc:docChgLst>
    <pc:chgData name="Noyan, Alican" userId="S::noyan.a@buas.nl::f2106684-872a-4b1d-b983-18c991c41330" providerId="AD" clId="Web-{F6992F49-5864-5155-C852-4A8C5CD986C0}"/>
    <pc:docChg chg="addSld delSld modSld">
      <pc:chgData name="Noyan, Alican" userId="S::noyan.a@buas.nl::f2106684-872a-4b1d-b983-18c991c41330" providerId="AD" clId="Web-{F6992F49-5864-5155-C852-4A8C5CD986C0}" dt="2023-02-03T13:38:01.257" v="239" actId="20577"/>
      <pc:docMkLst>
        <pc:docMk/>
      </pc:docMkLst>
      <pc:sldChg chg="modSp">
        <pc:chgData name="Noyan, Alican" userId="S::noyan.a@buas.nl::f2106684-872a-4b1d-b983-18c991c41330" providerId="AD" clId="Web-{F6992F49-5864-5155-C852-4A8C5CD986C0}" dt="2023-02-03T13:21:40.892" v="58" actId="20577"/>
        <pc:sldMkLst>
          <pc:docMk/>
          <pc:sldMk cId="0" sldId="258"/>
        </pc:sldMkLst>
        <pc:spChg chg="mod">
          <ac:chgData name="Noyan, Alican" userId="S::noyan.a@buas.nl::f2106684-872a-4b1d-b983-18c991c41330" providerId="AD" clId="Web-{F6992F49-5864-5155-C852-4A8C5CD986C0}" dt="2023-02-03T13:19:44.639" v="38" actId="20577"/>
          <ac:spMkLst>
            <pc:docMk/>
            <pc:sldMk cId="0" sldId="258"/>
            <ac:spMk id="109" creationId="{00000000-0000-0000-0000-000000000000}"/>
          </ac:spMkLst>
        </pc:spChg>
        <pc:spChg chg="mod">
          <ac:chgData name="Noyan, Alican" userId="S::noyan.a@buas.nl::f2106684-872a-4b1d-b983-18c991c41330" providerId="AD" clId="Web-{F6992F49-5864-5155-C852-4A8C5CD986C0}" dt="2023-02-03T13:21:40.892" v="58" actId="20577"/>
          <ac:spMkLst>
            <pc:docMk/>
            <pc:sldMk cId="0" sldId="258"/>
            <ac:spMk id="110" creationId="{00000000-0000-0000-0000-000000000000}"/>
          </ac:spMkLst>
        </pc:spChg>
      </pc:sldChg>
      <pc:sldChg chg="modSp">
        <pc:chgData name="Noyan, Alican" userId="S::noyan.a@buas.nl::f2106684-872a-4b1d-b983-18c991c41330" providerId="AD" clId="Web-{F6992F49-5864-5155-C852-4A8C5CD986C0}" dt="2023-02-03T13:22:11.783" v="64" actId="20577"/>
        <pc:sldMkLst>
          <pc:docMk/>
          <pc:sldMk cId="0" sldId="264"/>
        </pc:sldMkLst>
        <pc:spChg chg="mod">
          <ac:chgData name="Noyan, Alican" userId="S::noyan.a@buas.nl::f2106684-872a-4b1d-b983-18c991c41330" providerId="AD" clId="Web-{F6992F49-5864-5155-C852-4A8C5CD986C0}" dt="2023-02-03T13:22:11.783" v="64" actId="20577"/>
          <ac:spMkLst>
            <pc:docMk/>
            <pc:sldMk cId="0" sldId="264"/>
            <ac:spMk id="165" creationId="{00000000-0000-0000-0000-000000000000}"/>
          </ac:spMkLst>
        </pc:spChg>
      </pc:sldChg>
      <pc:sldChg chg="modSp">
        <pc:chgData name="Noyan, Alican" userId="S::noyan.a@buas.nl::f2106684-872a-4b1d-b983-18c991c41330" providerId="AD" clId="Web-{F6992F49-5864-5155-C852-4A8C5CD986C0}" dt="2023-02-03T13:22:19.580" v="65" actId="20577"/>
        <pc:sldMkLst>
          <pc:docMk/>
          <pc:sldMk cId="0" sldId="268"/>
        </pc:sldMkLst>
        <pc:spChg chg="mod">
          <ac:chgData name="Noyan, Alican" userId="S::noyan.a@buas.nl::f2106684-872a-4b1d-b983-18c991c41330" providerId="AD" clId="Web-{F6992F49-5864-5155-C852-4A8C5CD986C0}" dt="2023-02-03T13:22:19.580" v="65" actId="20577"/>
          <ac:spMkLst>
            <pc:docMk/>
            <pc:sldMk cId="0" sldId="268"/>
            <ac:spMk id="207" creationId="{00000000-0000-0000-0000-000000000000}"/>
          </ac:spMkLst>
        </pc:spChg>
      </pc:sldChg>
      <pc:sldChg chg="modSp">
        <pc:chgData name="Noyan, Alican" userId="S::noyan.a@buas.nl::f2106684-872a-4b1d-b983-18c991c41330" providerId="AD" clId="Web-{F6992F49-5864-5155-C852-4A8C5CD986C0}" dt="2023-02-03T13:22:26.362" v="66" actId="20577"/>
        <pc:sldMkLst>
          <pc:docMk/>
          <pc:sldMk cId="0" sldId="270"/>
        </pc:sldMkLst>
        <pc:spChg chg="mod">
          <ac:chgData name="Noyan, Alican" userId="S::noyan.a@buas.nl::f2106684-872a-4b1d-b983-18c991c41330" providerId="AD" clId="Web-{F6992F49-5864-5155-C852-4A8C5CD986C0}" dt="2023-02-03T13:22:26.362" v="66" actId="20577"/>
          <ac:spMkLst>
            <pc:docMk/>
            <pc:sldMk cId="0" sldId="270"/>
            <ac:spMk id="228" creationId="{00000000-0000-0000-0000-000000000000}"/>
          </ac:spMkLst>
        </pc:spChg>
      </pc:sldChg>
      <pc:sldChg chg="modSp">
        <pc:chgData name="Noyan, Alican" userId="S::noyan.a@buas.nl::f2106684-872a-4b1d-b983-18c991c41330" providerId="AD" clId="Web-{F6992F49-5864-5155-C852-4A8C5CD986C0}" dt="2023-02-03T13:22:30.627" v="67" actId="20577"/>
        <pc:sldMkLst>
          <pc:docMk/>
          <pc:sldMk cId="0" sldId="271"/>
        </pc:sldMkLst>
        <pc:spChg chg="mod">
          <ac:chgData name="Noyan, Alican" userId="S::noyan.a@buas.nl::f2106684-872a-4b1d-b983-18c991c41330" providerId="AD" clId="Web-{F6992F49-5864-5155-C852-4A8C5CD986C0}" dt="2023-02-03T13:22:30.627" v="67" actId="20577"/>
          <ac:spMkLst>
            <pc:docMk/>
            <pc:sldMk cId="0" sldId="271"/>
            <ac:spMk id="240" creationId="{00000000-0000-0000-0000-000000000000}"/>
          </ac:spMkLst>
        </pc:spChg>
      </pc:sldChg>
      <pc:sldChg chg="modSp">
        <pc:chgData name="Noyan, Alican" userId="S::noyan.a@buas.nl::f2106684-872a-4b1d-b983-18c991c41330" providerId="AD" clId="Web-{F6992F49-5864-5155-C852-4A8C5CD986C0}" dt="2023-02-03T13:34:21.690" v="187" actId="20577"/>
        <pc:sldMkLst>
          <pc:docMk/>
          <pc:sldMk cId="0" sldId="283"/>
        </pc:sldMkLst>
        <pc:spChg chg="mod">
          <ac:chgData name="Noyan, Alican" userId="S::noyan.a@buas.nl::f2106684-872a-4b1d-b983-18c991c41330" providerId="AD" clId="Web-{F6992F49-5864-5155-C852-4A8C5CD986C0}" dt="2023-02-03T13:34:18.565" v="185" actId="20577"/>
          <ac:spMkLst>
            <pc:docMk/>
            <pc:sldMk cId="0" sldId="283"/>
            <ac:spMk id="364" creationId="{00000000-0000-0000-0000-000000000000}"/>
          </ac:spMkLst>
        </pc:spChg>
        <pc:spChg chg="mod">
          <ac:chgData name="Noyan, Alican" userId="S::noyan.a@buas.nl::f2106684-872a-4b1d-b983-18c991c41330" providerId="AD" clId="Web-{F6992F49-5864-5155-C852-4A8C5CD986C0}" dt="2023-02-03T13:34:21.690" v="187" actId="20577"/>
          <ac:spMkLst>
            <pc:docMk/>
            <pc:sldMk cId="0" sldId="283"/>
            <ac:spMk id="365" creationId="{00000000-0000-0000-0000-000000000000}"/>
          </ac:spMkLst>
        </pc:spChg>
      </pc:sldChg>
      <pc:sldChg chg="modSp">
        <pc:chgData name="Noyan, Alican" userId="S::noyan.a@buas.nl::f2106684-872a-4b1d-b983-18c991c41330" providerId="AD" clId="Web-{F6992F49-5864-5155-C852-4A8C5CD986C0}" dt="2023-02-03T13:37:26.897" v="227" actId="20577"/>
        <pc:sldMkLst>
          <pc:docMk/>
          <pc:sldMk cId="0" sldId="286"/>
        </pc:sldMkLst>
        <pc:spChg chg="mod">
          <ac:chgData name="Noyan, Alican" userId="S::noyan.a@buas.nl::f2106684-872a-4b1d-b983-18c991c41330" providerId="AD" clId="Web-{F6992F49-5864-5155-C852-4A8C5CD986C0}" dt="2023-02-03T13:37:26.897" v="227" actId="20577"/>
          <ac:spMkLst>
            <pc:docMk/>
            <pc:sldMk cId="0" sldId="286"/>
            <ac:spMk id="394" creationId="{00000000-0000-0000-0000-000000000000}"/>
          </ac:spMkLst>
        </pc:spChg>
        <pc:spChg chg="mod">
          <ac:chgData name="Noyan, Alican" userId="S::noyan.a@buas.nl::f2106684-872a-4b1d-b983-18c991c41330" providerId="AD" clId="Web-{F6992F49-5864-5155-C852-4A8C5CD986C0}" dt="2023-02-03T13:35:25.363" v="194" actId="20577"/>
          <ac:spMkLst>
            <pc:docMk/>
            <pc:sldMk cId="0" sldId="286"/>
            <ac:spMk id="397" creationId="{00000000-0000-0000-0000-000000000000}"/>
          </ac:spMkLst>
        </pc:spChg>
        <pc:spChg chg="mod">
          <ac:chgData name="Noyan, Alican" userId="S::noyan.a@buas.nl::f2106684-872a-4b1d-b983-18c991c41330" providerId="AD" clId="Web-{F6992F49-5864-5155-C852-4A8C5CD986C0}" dt="2023-02-03T13:35:25.254" v="193" actId="20577"/>
          <ac:spMkLst>
            <pc:docMk/>
            <pc:sldMk cId="0" sldId="286"/>
            <ac:spMk id="398" creationId="{00000000-0000-0000-0000-000000000000}"/>
          </ac:spMkLst>
        </pc:spChg>
        <pc:spChg chg="mod">
          <ac:chgData name="Noyan, Alican" userId="S::noyan.a@buas.nl::f2106684-872a-4b1d-b983-18c991c41330" providerId="AD" clId="Web-{F6992F49-5864-5155-C852-4A8C5CD986C0}" dt="2023-02-03T13:34:56.784" v="191" actId="20577"/>
          <ac:spMkLst>
            <pc:docMk/>
            <pc:sldMk cId="0" sldId="286"/>
            <ac:spMk id="399" creationId="{00000000-0000-0000-0000-000000000000}"/>
          </ac:spMkLst>
        </pc:spChg>
      </pc:sldChg>
      <pc:sldChg chg="modSp">
        <pc:chgData name="Noyan, Alican" userId="S::noyan.a@buas.nl::f2106684-872a-4b1d-b983-18c991c41330" providerId="AD" clId="Web-{F6992F49-5864-5155-C852-4A8C5CD986C0}" dt="2023-02-03T13:37:35.725" v="229" actId="20577"/>
        <pc:sldMkLst>
          <pc:docMk/>
          <pc:sldMk cId="0" sldId="292"/>
        </pc:sldMkLst>
        <pc:spChg chg="mod">
          <ac:chgData name="Noyan, Alican" userId="S::noyan.a@buas.nl::f2106684-872a-4b1d-b983-18c991c41330" providerId="AD" clId="Web-{F6992F49-5864-5155-C852-4A8C5CD986C0}" dt="2023-02-03T13:37:35.725" v="229" actId="20577"/>
          <ac:spMkLst>
            <pc:docMk/>
            <pc:sldMk cId="0" sldId="292"/>
            <ac:spMk id="457" creationId="{00000000-0000-0000-0000-000000000000}"/>
          </ac:spMkLst>
        </pc:spChg>
        <pc:spChg chg="mod">
          <ac:chgData name="Noyan, Alican" userId="S::noyan.a@buas.nl::f2106684-872a-4b1d-b983-18c991c41330" providerId="AD" clId="Web-{F6992F49-5864-5155-C852-4A8C5CD986C0}" dt="2023-02-03T13:36:18.114" v="215" actId="20577"/>
          <ac:spMkLst>
            <pc:docMk/>
            <pc:sldMk cId="0" sldId="292"/>
            <ac:spMk id="459" creationId="{00000000-0000-0000-0000-000000000000}"/>
          </ac:spMkLst>
        </pc:spChg>
        <pc:spChg chg="mod">
          <ac:chgData name="Noyan, Alican" userId="S::noyan.a@buas.nl::f2106684-872a-4b1d-b983-18c991c41330" providerId="AD" clId="Web-{F6992F49-5864-5155-C852-4A8C5CD986C0}" dt="2023-02-03T13:36:37.990" v="226" actId="20577"/>
          <ac:spMkLst>
            <pc:docMk/>
            <pc:sldMk cId="0" sldId="292"/>
            <ac:spMk id="460" creationId="{00000000-0000-0000-0000-000000000000}"/>
          </ac:spMkLst>
        </pc:spChg>
        <pc:spChg chg="mod">
          <ac:chgData name="Noyan, Alican" userId="S::noyan.a@buas.nl::f2106684-872a-4b1d-b983-18c991c41330" providerId="AD" clId="Web-{F6992F49-5864-5155-C852-4A8C5CD986C0}" dt="2023-02-03T13:36:33.771" v="225" actId="20577"/>
          <ac:spMkLst>
            <pc:docMk/>
            <pc:sldMk cId="0" sldId="292"/>
            <ac:spMk id="461" creationId="{00000000-0000-0000-0000-000000000000}"/>
          </ac:spMkLst>
        </pc:spChg>
        <pc:spChg chg="mod">
          <ac:chgData name="Noyan, Alican" userId="S::noyan.a@buas.nl::f2106684-872a-4b1d-b983-18c991c41330" providerId="AD" clId="Web-{F6992F49-5864-5155-C852-4A8C5CD986C0}" dt="2023-02-03T13:36:31.240" v="224" actId="20577"/>
          <ac:spMkLst>
            <pc:docMk/>
            <pc:sldMk cId="0" sldId="292"/>
            <ac:spMk id="462" creationId="{00000000-0000-0000-0000-000000000000}"/>
          </ac:spMkLst>
        </pc:spChg>
      </pc:sldChg>
      <pc:sldChg chg="modSp">
        <pc:chgData name="Noyan, Alican" userId="S::noyan.a@buas.nl::f2106684-872a-4b1d-b983-18c991c41330" providerId="AD" clId="Web-{F6992F49-5864-5155-C852-4A8C5CD986C0}" dt="2023-02-03T13:25:27.459" v="90" actId="20577"/>
        <pc:sldMkLst>
          <pc:docMk/>
          <pc:sldMk cId="0" sldId="293"/>
        </pc:sldMkLst>
        <pc:spChg chg="mod">
          <ac:chgData name="Noyan, Alican" userId="S::noyan.a@buas.nl::f2106684-872a-4b1d-b983-18c991c41330" providerId="AD" clId="Web-{F6992F49-5864-5155-C852-4A8C5CD986C0}" dt="2023-02-03T13:24:52.099" v="87" actId="20577"/>
          <ac:spMkLst>
            <pc:docMk/>
            <pc:sldMk cId="0" sldId="293"/>
            <ac:spMk id="468" creationId="{00000000-0000-0000-0000-000000000000}"/>
          </ac:spMkLst>
        </pc:spChg>
        <pc:spChg chg="mod">
          <ac:chgData name="Noyan, Alican" userId="S::noyan.a@buas.nl::f2106684-872a-4b1d-b983-18c991c41330" providerId="AD" clId="Web-{F6992F49-5864-5155-C852-4A8C5CD986C0}" dt="2023-02-03T13:25:27.459" v="90" actId="20577"/>
          <ac:spMkLst>
            <pc:docMk/>
            <pc:sldMk cId="0" sldId="293"/>
            <ac:spMk id="469" creationId="{00000000-0000-0000-0000-000000000000}"/>
          </ac:spMkLst>
        </pc:spChg>
      </pc:sldChg>
      <pc:sldChg chg="modSp">
        <pc:chgData name="Noyan, Alican" userId="S::noyan.a@buas.nl::f2106684-872a-4b1d-b983-18c991c41330" providerId="AD" clId="Web-{F6992F49-5864-5155-C852-4A8C5CD986C0}" dt="2023-02-03T13:37:43.194" v="232" actId="20577"/>
        <pc:sldMkLst>
          <pc:docMk/>
          <pc:sldMk cId="0" sldId="294"/>
        </pc:sldMkLst>
        <pc:spChg chg="mod">
          <ac:chgData name="Noyan, Alican" userId="S::noyan.a@buas.nl::f2106684-872a-4b1d-b983-18c991c41330" providerId="AD" clId="Web-{F6992F49-5864-5155-C852-4A8C5CD986C0}" dt="2023-02-03T13:26:41.211" v="102" actId="20577"/>
          <ac:spMkLst>
            <pc:docMk/>
            <pc:sldMk cId="0" sldId="294"/>
            <ac:spMk id="4" creationId="{4B1AFA75-0BFC-2AF2-8AED-33D45D7F8644}"/>
          </ac:spMkLst>
        </pc:spChg>
        <pc:spChg chg="mod">
          <ac:chgData name="Noyan, Alican" userId="S::noyan.a@buas.nl::f2106684-872a-4b1d-b983-18c991c41330" providerId="AD" clId="Web-{F6992F49-5864-5155-C852-4A8C5CD986C0}" dt="2023-02-03T13:26:07.960" v="93" actId="20577"/>
          <ac:spMkLst>
            <pc:docMk/>
            <pc:sldMk cId="0" sldId="294"/>
            <ac:spMk id="8" creationId="{DE8B85CC-86BE-FFBA-5E25-9E5D1318CD48}"/>
          </ac:spMkLst>
        </pc:spChg>
        <pc:spChg chg="mod">
          <ac:chgData name="Noyan, Alican" userId="S::noyan.a@buas.nl::f2106684-872a-4b1d-b983-18c991c41330" providerId="AD" clId="Web-{F6992F49-5864-5155-C852-4A8C5CD986C0}" dt="2023-02-03T13:37:43.194" v="232" actId="20577"/>
          <ac:spMkLst>
            <pc:docMk/>
            <pc:sldMk cId="0" sldId="294"/>
            <ac:spMk id="476" creationId="{00000000-0000-0000-0000-000000000000}"/>
          </ac:spMkLst>
        </pc:spChg>
        <pc:spChg chg="mod">
          <ac:chgData name="Noyan, Alican" userId="S::noyan.a@buas.nl::f2106684-872a-4b1d-b983-18c991c41330" providerId="AD" clId="Web-{F6992F49-5864-5155-C852-4A8C5CD986C0}" dt="2023-02-03T13:26:03.913" v="91" actId="20577"/>
          <ac:spMkLst>
            <pc:docMk/>
            <pc:sldMk cId="0" sldId="294"/>
            <ac:spMk id="480" creationId="{00000000-0000-0000-0000-000000000000}"/>
          </ac:spMkLst>
        </pc:spChg>
      </pc:sldChg>
      <pc:sldChg chg="modSp">
        <pc:chgData name="Noyan, Alican" userId="S::noyan.a@buas.nl::f2106684-872a-4b1d-b983-18c991c41330" providerId="AD" clId="Web-{F6992F49-5864-5155-C852-4A8C5CD986C0}" dt="2023-02-03T13:27:19.899" v="125" actId="20577"/>
        <pc:sldMkLst>
          <pc:docMk/>
          <pc:sldMk cId="4111561620" sldId="299"/>
        </pc:sldMkLst>
        <pc:spChg chg="mod">
          <ac:chgData name="Noyan, Alican" userId="S::noyan.a@buas.nl::f2106684-872a-4b1d-b983-18c991c41330" providerId="AD" clId="Web-{F6992F49-5864-5155-C852-4A8C5CD986C0}" dt="2023-02-03T13:26:55.758" v="108" actId="20577"/>
          <ac:spMkLst>
            <pc:docMk/>
            <pc:sldMk cId="4111561620" sldId="299"/>
            <ac:spMk id="468" creationId="{00000000-0000-0000-0000-000000000000}"/>
          </ac:spMkLst>
        </pc:spChg>
        <pc:spChg chg="mod">
          <ac:chgData name="Noyan, Alican" userId="S::noyan.a@buas.nl::f2106684-872a-4b1d-b983-18c991c41330" providerId="AD" clId="Web-{F6992F49-5864-5155-C852-4A8C5CD986C0}" dt="2023-02-03T13:27:19.899" v="125" actId="20577"/>
          <ac:spMkLst>
            <pc:docMk/>
            <pc:sldMk cId="4111561620" sldId="299"/>
            <ac:spMk id="469" creationId="{00000000-0000-0000-0000-000000000000}"/>
          </ac:spMkLst>
        </pc:spChg>
      </pc:sldChg>
      <pc:sldChg chg="addSp modSp">
        <pc:chgData name="Noyan, Alican" userId="S::noyan.a@buas.nl::f2106684-872a-4b1d-b983-18c991c41330" providerId="AD" clId="Web-{F6992F49-5864-5155-C852-4A8C5CD986C0}" dt="2023-02-03T13:37:49.273" v="235" actId="20577"/>
        <pc:sldMkLst>
          <pc:docMk/>
          <pc:sldMk cId="3889067802" sldId="300"/>
        </pc:sldMkLst>
        <pc:spChg chg="mod">
          <ac:chgData name="Noyan, Alican" userId="S::noyan.a@buas.nl::f2106684-872a-4b1d-b983-18c991c41330" providerId="AD" clId="Web-{F6992F49-5864-5155-C852-4A8C5CD986C0}" dt="2023-02-03T13:27:53.337" v="135" actId="20577"/>
          <ac:spMkLst>
            <pc:docMk/>
            <pc:sldMk cId="3889067802" sldId="300"/>
            <ac:spMk id="2" creationId="{0DF68E2A-4FDB-D5FA-06F1-F3DB970B9CD1}"/>
          </ac:spMkLst>
        </pc:spChg>
        <pc:spChg chg="add mod">
          <ac:chgData name="Noyan, Alican" userId="S::noyan.a@buas.nl::f2106684-872a-4b1d-b983-18c991c41330" providerId="AD" clId="Web-{F6992F49-5864-5155-C852-4A8C5CD986C0}" dt="2023-02-03T13:28:20.526" v="138" actId="20577"/>
          <ac:spMkLst>
            <pc:docMk/>
            <pc:sldMk cId="3889067802" sldId="300"/>
            <ac:spMk id="4" creationId="{DF712CDF-A13F-0749-18B9-BB5188306C34}"/>
          </ac:spMkLst>
        </pc:spChg>
        <pc:spChg chg="mod">
          <ac:chgData name="Noyan, Alican" userId="S::noyan.a@buas.nl::f2106684-872a-4b1d-b983-18c991c41330" providerId="AD" clId="Web-{F6992F49-5864-5155-C852-4A8C5CD986C0}" dt="2023-02-03T13:37:49.273" v="235" actId="20577"/>
          <ac:spMkLst>
            <pc:docMk/>
            <pc:sldMk cId="3889067802" sldId="300"/>
            <ac:spMk id="476" creationId="{00000000-0000-0000-0000-000000000000}"/>
          </ac:spMkLst>
        </pc:spChg>
        <pc:spChg chg="mod">
          <ac:chgData name="Noyan, Alican" userId="S::noyan.a@buas.nl::f2106684-872a-4b1d-b983-18c991c41330" providerId="AD" clId="Web-{F6992F49-5864-5155-C852-4A8C5CD986C0}" dt="2023-02-03T13:27:29.087" v="126" actId="20577"/>
          <ac:spMkLst>
            <pc:docMk/>
            <pc:sldMk cId="3889067802" sldId="300"/>
            <ac:spMk id="479" creationId="{00000000-0000-0000-0000-000000000000}"/>
          </ac:spMkLst>
        </pc:spChg>
        <pc:spChg chg="mod">
          <ac:chgData name="Noyan, Alican" userId="S::noyan.a@buas.nl::f2106684-872a-4b1d-b983-18c991c41330" providerId="AD" clId="Web-{F6992F49-5864-5155-C852-4A8C5CD986C0}" dt="2023-02-03T13:28:24.838" v="139" actId="20577"/>
          <ac:spMkLst>
            <pc:docMk/>
            <pc:sldMk cId="3889067802" sldId="300"/>
            <ac:spMk id="480" creationId="{00000000-0000-0000-0000-000000000000}"/>
          </ac:spMkLst>
        </pc:spChg>
      </pc:sldChg>
      <pc:sldChg chg="modSp">
        <pc:chgData name="Noyan, Alican" userId="S::noyan.a@buas.nl::f2106684-872a-4b1d-b983-18c991c41330" providerId="AD" clId="Web-{F6992F49-5864-5155-C852-4A8C5CD986C0}" dt="2023-02-03T13:22:46.018" v="71" actId="20577"/>
        <pc:sldMkLst>
          <pc:docMk/>
          <pc:sldMk cId="2683140886" sldId="308"/>
        </pc:sldMkLst>
        <pc:spChg chg="mod">
          <ac:chgData name="Noyan, Alican" userId="S::noyan.a@buas.nl::f2106684-872a-4b1d-b983-18c991c41330" providerId="AD" clId="Web-{F6992F49-5864-5155-C852-4A8C5CD986C0}" dt="2023-02-03T13:22:46.018" v="71" actId="20577"/>
          <ac:spMkLst>
            <pc:docMk/>
            <pc:sldMk cId="2683140886" sldId="308"/>
            <ac:spMk id="228" creationId="{00000000-0000-0000-0000-000000000000}"/>
          </ac:spMkLst>
        </pc:spChg>
      </pc:sldChg>
      <pc:sldChg chg="modSp">
        <pc:chgData name="Noyan, Alican" userId="S::noyan.a@buas.nl::f2106684-872a-4b1d-b983-18c991c41330" providerId="AD" clId="Web-{F6992F49-5864-5155-C852-4A8C5CD986C0}" dt="2023-02-03T13:23:03.019" v="75" actId="20577"/>
        <pc:sldMkLst>
          <pc:docMk/>
          <pc:sldMk cId="2397875895" sldId="311"/>
        </pc:sldMkLst>
        <pc:spChg chg="mod">
          <ac:chgData name="Noyan, Alican" userId="S::noyan.a@buas.nl::f2106684-872a-4b1d-b983-18c991c41330" providerId="AD" clId="Web-{F6992F49-5864-5155-C852-4A8C5CD986C0}" dt="2023-02-03T13:23:03.019" v="75" actId="20577"/>
          <ac:spMkLst>
            <pc:docMk/>
            <pc:sldMk cId="2397875895" sldId="311"/>
            <ac:spMk id="240" creationId="{00000000-0000-0000-0000-000000000000}"/>
          </ac:spMkLst>
        </pc:spChg>
      </pc:sldChg>
      <pc:sldChg chg="modSp">
        <pc:chgData name="Noyan, Alican" userId="S::noyan.a@buas.nl::f2106684-872a-4b1d-b983-18c991c41330" providerId="AD" clId="Web-{F6992F49-5864-5155-C852-4A8C5CD986C0}" dt="2023-02-03T13:36:06.005" v="213" actId="20577"/>
        <pc:sldMkLst>
          <pc:docMk/>
          <pc:sldMk cId="0" sldId="315"/>
        </pc:sldMkLst>
        <pc:spChg chg="mod">
          <ac:chgData name="Noyan, Alican" userId="S::noyan.a@buas.nl::f2106684-872a-4b1d-b983-18c991c41330" providerId="AD" clId="Web-{F6992F49-5864-5155-C852-4A8C5CD986C0}" dt="2023-02-03T13:35:52.520" v="211" actId="20577"/>
          <ac:spMkLst>
            <pc:docMk/>
            <pc:sldMk cId="0" sldId="315"/>
            <ac:spMk id="364" creationId="{00000000-0000-0000-0000-000000000000}"/>
          </ac:spMkLst>
        </pc:spChg>
        <pc:spChg chg="mod">
          <ac:chgData name="Noyan, Alican" userId="S::noyan.a@buas.nl::f2106684-872a-4b1d-b983-18c991c41330" providerId="AD" clId="Web-{F6992F49-5864-5155-C852-4A8C5CD986C0}" dt="2023-02-03T13:36:06.005" v="213" actId="20577"/>
          <ac:spMkLst>
            <pc:docMk/>
            <pc:sldMk cId="0" sldId="315"/>
            <ac:spMk id="365" creationId="{00000000-0000-0000-0000-000000000000}"/>
          </ac:spMkLst>
        </pc:spChg>
      </pc:sldChg>
      <pc:sldChg chg="modSp">
        <pc:chgData name="Noyan, Alican" userId="S::noyan.a@buas.nl::f2106684-872a-4b1d-b983-18c991c41330" providerId="AD" clId="Web-{F6992F49-5864-5155-C852-4A8C5CD986C0}" dt="2023-02-03T13:22:35.924" v="69" actId="20577"/>
        <pc:sldMkLst>
          <pc:docMk/>
          <pc:sldMk cId="3399973339" sldId="324"/>
        </pc:sldMkLst>
        <pc:spChg chg="mod">
          <ac:chgData name="Noyan, Alican" userId="S::noyan.a@buas.nl::f2106684-872a-4b1d-b983-18c991c41330" providerId="AD" clId="Web-{F6992F49-5864-5155-C852-4A8C5CD986C0}" dt="2023-02-03T13:22:35.924" v="69" actId="20577"/>
          <ac:spMkLst>
            <pc:docMk/>
            <pc:sldMk cId="3399973339" sldId="324"/>
            <ac:spMk id="228" creationId="{00000000-0000-0000-0000-000000000000}"/>
          </ac:spMkLst>
        </pc:spChg>
      </pc:sldChg>
      <pc:sldChg chg="modSp">
        <pc:chgData name="Noyan, Alican" userId="S::noyan.a@buas.nl::f2106684-872a-4b1d-b983-18c991c41330" providerId="AD" clId="Web-{F6992F49-5864-5155-C852-4A8C5CD986C0}" dt="2023-02-03T13:22:41.065" v="70" actId="20577"/>
        <pc:sldMkLst>
          <pc:docMk/>
          <pc:sldMk cId="3366952028" sldId="325"/>
        </pc:sldMkLst>
        <pc:spChg chg="mod">
          <ac:chgData name="Noyan, Alican" userId="S::noyan.a@buas.nl::f2106684-872a-4b1d-b983-18c991c41330" providerId="AD" clId="Web-{F6992F49-5864-5155-C852-4A8C5CD986C0}" dt="2023-02-03T13:22:41.065" v="70" actId="20577"/>
          <ac:spMkLst>
            <pc:docMk/>
            <pc:sldMk cId="3366952028" sldId="325"/>
            <ac:spMk id="240" creationId="{00000000-0000-0000-0000-000000000000}"/>
          </ac:spMkLst>
        </pc:spChg>
      </pc:sldChg>
      <pc:sldChg chg="modSp">
        <pc:chgData name="Noyan, Alican" userId="S::noyan.a@buas.nl::f2106684-872a-4b1d-b983-18c991c41330" providerId="AD" clId="Web-{F6992F49-5864-5155-C852-4A8C5CD986C0}" dt="2023-02-03T13:22:49.846" v="72" actId="20577"/>
        <pc:sldMkLst>
          <pc:docMk/>
          <pc:sldMk cId="1600689614" sldId="326"/>
        </pc:sldMkLst>
        <pc:spChg chg="mod">
          <ac:chgData name="Noyan, Alican" userId="S::noyan.a@buas.nl::f2106684-872a-4b1d-b983-18c991c41330" providerId="AD" clId="Web-{F6992F49-5864-5155-C852-4A8C5CD986C0}" dt="2023-02-03T13:22:49.846" v="72" actId="20577"/>
          <ac:spMkLst>
            <pc:docMk/>
            <pc:sldMk cId="1600689614" sldId="326"/>
            <ac:spMk id="240" creationId="{00000000-0000-0000-0000-000000000000}"/>
          </ac:spMkLst>
        </pc:spChg>
      </pc:sldChg>
      <pc:sldChg chg="modSp">
        <pc:chgData name="Noyan, Alican" userId="S::noyan.a@buas.nl::f2106684-872a-4b1d-b983-18c991c41330" providerId="AD" clId="Web-{F6992F49-5864-5155-C852-4A8C5CD986C0}" dt="2023-02-03T13:22:55.690" v="73" actId="20577"/>
        <pc:sldMkLst>
          <pc:docMk/>
          <pc:sldMk cId="2423163008" sldId="327"/>
        </pc:sldMkLst>
        <pc:spChg chg="mod">
          <ac:chgData name="Noyan, Alican" userId="S::noyan.a@buas.nl::f2106684-872a-4b1d-b983-18c991c41330" providerId="AD" clId="Web-{F6992F49-5864-5155-C852-4A8C5CD986C0}" dt="2023-02-03T13:22:55.690" v="73" actId="20577"/>
          <ac:spMkLst>
            <pc:docMk/>
            <pc:sldMk cId="2423163008" sldId="327"/>
            <ac:spMk id="228" creationId="{00000000-0000-0000-0000-000000000000}"/>
          </ac:spMkLst>
        </pc:spChg>
      </pc:sldChg>
      <pc:sldChg chg="modSp">
        <pc:chgData name="Noyan, Alican" userId="S::noyan.a@buas.nl::f2106684-872a-4b1d-b983-18c991c41330" providerId="AD" clId="Web-{F6992F49-5864-5155-C852-4A8C5CD986C0}" dt="2023-02-03T13:23:07.253" v="76" actId="20577"/>
        <pc:sldMkLst>
          <pc:docMk/>
          <pc:sldMk cId="902546621" sldId="328"/>
        </pc:sldMkLst>
        <pc:spChg chg="mod">
          <ac:chgData name="Noyan, Alican" userId="S::noyan.a@buas.nl::f2106684-872a-4b1d-b983-18c991c41330" providerId="AD" clId="Web-{F6992F49-5864-5155-C852-4A8C5CD986C0}" dt="2023-02-03T13:23:07.253" v="76" actId="20577"/>
          <ac:spMkLst>
            <pc:docMk/>
            <pc:sldMk cId="902546621" sldId="328"/>
            <ac:spMk id="228" creationId="{00000000-0000-0000-0000-000000000000}"/>
          </ac:spMkLst>
        </pc:spChg>
      </pc:sldChg>
      <pc:sldChg chg="modSp">
        <pc:chgData name="Noyan, Alican" userId="S::noyan.a@buas.nl::f2106684-872a-4b1d-b983-18c991c41330" providerId="AD" clId="Web-{F6992F49-5864-5155-C852-4A8C5CD986C0}" dt="2023-02-03T13:23:11.816" v="77" actId="20577"/>
        <pc:sldMkLst>
          <pc:docMk/>
          <pc:sldMk cId="628294700" sldId="329"/>
        </pc:sldMkLst>
        <pc:spChg chg="mod">
          <ac:chgData name="Noyan, Alican" userId="S::noyan.a@buas.nl::f2106684-872a-4b1d-b983-18c991c41330" providerId="AD" clId="Web-{F6992F49-5864-5155-C852-4A8C5CD986C0}" dt="2023-02-03T13:23:11.816" v="77" actId="20577"/>
          <ac:spMkLst>
            <pc:docMk/>
            <pc:sldMk cId="628294700" sldId="329"/>
            <ac:spMk id="240" creationId="{00000000-0000-0000-0000-000000000000}"/>
          </ac:spMkLst>
        </pc:spChg>
      </pc:sldChg>
      <pc:sldChg chg="modSp">
        <pc:chgData name="Noyan, Alican" userId="S::noyan.a@buas.nl::f2106684-872a-4b1d-b983-18c991c41330" providerId="AD" clId="Web-{F6992F49-5864-5155-C852-4A8C5CD986C0}" dt="2023-02-03T13:23:19.066" v="78" actId="20577"/>
        <pc:sldMkLst>
          <pc:docMk/>
          <pc:sldMk cId="4268202112" sldId="331"/>
        </pc:sldMkLst>
        <pc:spChg chg="mod">
          <ac:chgData name="Noyan, Alican" userId="S::noyan.a@buas.nl::f2106684-872a-4b1d-b983-18c991c41330" providerId="AD" clId="Web-{F6992F49-5864-5155-C852-4A8C5CD986C0}" dt="2023-02-03T13:23:19.066" v="78" actId="20577"/>
          <ac:spMkLst>
            <pc:docMk/>
            <pc:sldMk cId="4268202112" sldId="331"/>
            <ac:spMk id="228" creationId="{00000000-0000-0000-0000-000000000000}"/>
          </ac:spMkLst>
        </pc:spChg>
      </pc:sldChg>
      <pc:sldChg chg="modSp">
        <pc:chgData name="Noyan, Alican" userId="S::noyan.a@buas.nl::f2106684-872a-4b1d-b983-18c991c41330" providerId="AD" clId="Web-{F6992F49-5864-5155-C852-4A8C5CD986C0}" dt="2023-02-03T13:23:24.410" v="79" actId="20577"/>
        <pc:sldMkLst>
          <pc:docMk/>
          <pc:sldMk cId="3657977742" sldId="332"/>
        </pc:sldMkLst>
        <pc:spChg chg="mod">
          <ac:chgData name="Noyan, Alican" userId="S::noyan.a@buas.nl::f2106684-872a-4b1d-b983-18c991c41330" providerId="AD" clId="Web-{F6992F49-5864-5155-C852-4A8C5CD986C0}" dt="2023-02-03T13:23:24.410" v="79" actId="20577"/>
          <ac:spMkLst>
            <pc:docMk/>
            <pc:sldMk cId="3657977742" sldId="332"/>
            <ac:spMk id="240" creationId="{00000000-0000-0000-0000-000000000000}"/>
          </ac:spMkLst>
        </pc:spChg>
      </pc:sldChg>
      <pc:sldChg chg="del">
        <pc:chgData name="Noyan, Alican" userId="S::noyan.a@buas.nl::f2106684-872a-4b1d-b983-18c991c41330" providerId="AD" clId="Web-{F6992F49-5864-5155-C852-4A8C5CD986C0}" dt="2023-02-03T13:35:39.957" v="195"/>
        <pc:sldMkLst>
          <pc:docMk/>
          <pc:sldMk cId="157747600" sldId="335"/>
        </pc:sldMkLst>
      </pc:sldChg>
      <pc:sldChg chg="del">
        <pc:chgData name="Noyan, Alican" userId="S::noyan.a@buas.nl::f2106684-872a-4b1d-b983-18c991c41330" providerId="AD" clId="Web-{F6992F49-5864-5155-C852-4A8C5CD986C0}" dt="2023-02-03T13:26:16.257" v="94"/>
        <pc:sldMkLst>
          <pc:docMk/>
          <pc:sldMk cId="1502408490" sldId="336"/>
        </pc:sldMkLst>
      </pc:sldChg>
      <pc:sldChg chg="modSp add replId">
        <pc:chgData name="Noyan, Alican" userId="S::noyan.a@buas.nl::f2106684-872a-4b1d-b983-18c991c41330" providerId="AD" clId="Web-{F6992F49-5864-5155-C852-4A8C5CD986C0}" dt="2023-02-03T13:37:56.304" v="238" actId="20577"/>
        <pc:sldMkLst>
          <pc:docMk/>
          <pc:sldMk cId="2690218867" sldId="336"/>
        </pc:sldMkLst>
        <pc:spChg chg="mod">
          <ac:chgData name="Noyan, Alican" userId="S::noyan.a@buas.nl::f2106684-872a-4b1d-b983-18c991c41330" providerId="AD" clId="Web-{F6992F49-5864-5155-C852-4A8C5CD986C0}" dt="2023-02-03T13:30:27.200" v="161" actId="14100"/>
          <ac:spMkLst>
            <pc:docMk/>
            <pc:sldMk cId="2690218867" sldId="336"/>
            <ac:spMk id="2" creationId="{0DF68E2A-4FDB-D5FA-06F1-F3DB970B9CD1}"/>
          </ac:spMkLst>
        </pc:spChg>
        <pc:spChg chg="mod">
          <ac:chgData name="Noyan, Alican" userId="S::noyan.a@buas.nl::f2106684-872a-4b1d-b983-18c991c41330" providerId="AD" clId="Web-{F6992F49-5864-5155-C852-4A8C5CD986C0}" dt="2023-02-03T13:30:24.528" v="160" actId="20577"/>
          <ac:spMkLst>
            <pc:docMk/>
            <pc:sldMk cId="2690218867" sldId="336"/>
            <ac:spMk id="4" creationId="{DF712CDF-A13F-0749-18B9-BB5188306C34}"/>
          </ac:spMkLst>
        </pc:spChg>
        <pc:spChg chg="mod">
          <ac:chgData name="Noyan, Alican" userId="S::noyan.a@buas.nl::f2106684-872a-4b1d-b983-18c991c41330" providerId="AD" clId="Web-{F6992F49-5864-5155-C852-4A8C5CD986C0}" dt="2023-02-03T13:29:58.543" v="157" actId="20577"/>
          <ac:spMkLst>
            <pc:docMk/>
            <pc:sldMk cId="2690218867" sldId="336"/>
            <ac:spMk id="475" creationId="{00000000-0000-0000-0000-000000000000}"/>
          </ac:spMkLst>
        </pc:spChg>
        <pc:spChg chg="mod">
          <ac:chgData name="Noyan, Alican" userId="S::noyan.a@buas.nl::f2106684-872a-4b1d-b983-18c991c41330" providerId="AD" clId="Web-{F6992F49-5864-5155-C852-4A8C5CD986C0}" dt="2023-02-03T13:37:56.304" v="238" actId="20577"/>
          <ac:spMkLst>
            <pc:docMk/>
            <pc:sldMk cId="2690218867" sldId="336"/>
            <ac:spMk id="476" creationId="{00000000-0000-0000-0000-000000000000}"/>
          </ac:spMkLst>
        </pc:spChg>
        <pc:spChg chg="mod">
          <ac:chgData name="Noyan, Alican" userId="S::noyan.a@buas.nl::f2106684-872a-4b1d-b983-18c991c41330" providerId="AD" clId="Web-{F6992F49-5864-5155-C852-4A8C5CD986C0}" dt="2023-02-03T13:29:54.778" v="156" actId="20577"/>
          <ac:spMkLst>
            <pc:docMk/>
            <pc:sldMk cId="2690218867" sldId="336"/>
            <ac:spMk id="479" creationId="{00000000-0000-0000-0000-000000000000}"/>
          </ac:spMkLst>
        </pc:spChg>
        <pc:spChg chg="mod">
          <ac:chgData name="Noyan, Alican" userId="S::noyan.a@buas.nl::f2106684-872a-4b1d-b983-18c991c41330" providerId="AD" clId="Web-{F6992F49-5864-5155-C852-4A8C5CD986C0}" dt="2023-02-03T13:30:37.716" v="164" actId="20577"/>
          <ac:spMkLst>
            <pc:docMk/>
            <pc:sldMk cId="2690218867" sldId="336"/>
            <ac:spMk id="480" creationId="{00000000-0000-0000-0000-000000000000}"/>
          </ac:spMkLst>
        </pc:spChg>
      </pc:sldChg>
      <pc:sldChg chg="del">
        <pc:chgData name="Noyan, Alican" userId="S::noyan.a@buas.nl::f2106684-872a-4b1d-b983-18c991c41330" providerId="AD" clId="Web-{F6992F49-5864-5155-C852-4A8C5CD986C0}" dt="2023-02-03T13:28:38.370" v="140"/>
        <pc:sldMkLst>
          <pc:docMk/>
          <pc:sldMk cId="2961102828" sldId="337"/>
        </pc:sldMkLst>
      </pc:sldChg>
      <pc:sldChg chg="modSp add replId">
        <pc:chgData name="Noyan, Alican" userId="S::noyan.a@buas.nl::f2106684-872a-4b1d-b983-18c991c41330" providerId="AD" clId="Web-{F6992F49-5864-5155-C852-4A8C5CD986C0}" dt="2023-02-03T13:29:42.387" v="155" actId="20577"/>
        <pc:sldMkLst>
          <pc:docMk/>
          <pc:sldMk cId="4035082316" sldId="337"/>
        </pc:sldMkLst>
        <pc:spChg chg="mod">
          <ac:chgData name="Noyan, Alican" userId="S::noyan.a@buas.nl::f2106684-872a-4b1d-b983-18c991c41330" providerId="AD" clId="Web-{F6992F49-5864-5155-C852-4A8C5CD986C0}" dt="2023-02-03T13:29:02.730" v="145" actId="20577"/>
          <ac:spMkLst>
            <pc:docMk/>
            <pc:sldMk cId="4035082316" sldId="337"/>
            <ac:spMk id="467" creationId="{00000000-0000-0000-0000-000000000000}"/>
          </ac:spMkLst>
        </pc:spChg>
        <pc:spChg chg="mod">
          <ac:chgData name="Noyan, Alican" userId="S::noyan.a@buas.nl::f2106684-872a-4b1d-b983-18c991c41330" providerId="AD" clId="Web-{F6992F49-5864-5155-C852-4A8C5CD986C0}" dt="2023-02-03T13:29:16.011" v="151" actId="20577"/>
          <ac:spMkLst>
            <pc:docMk/>
            <pc:sldMk cId="4035082316" sldId="337"/>
            <ac:spMk id="468" creationId="{00000000-0000-0000-0000-000000000000}"/>
          </ac:spMkLst>
        </pc:spChg>
        <pc:spChg chg="mod">
          <ac:chgData name="Noyan, Alican" userId="S::noyan.a@buas.nl::f2106684-872a-4b1d-b983-18c991c41330" providerId="AD" clId="Web-{F6992F49-5864-5155-C852-4A8C5CD986C0}" dt="2023-02-03T13:29:37.246" v="153" actId="20577"/>
          <ac:spMkLst>
            <pc:docMk/>
            <pc:sldMk cId="4035082316" sldId="337"/>
            <ac:spMk id="469" creationId="{00000000-0000-0000-0000-000000000000}"/>
          </ac:spMkLst>
        </pc:spChg>
        <pc:spChg chg="mod">
          <ac:chgData name="Noyan, Alican" userId="S::noyan.a@buas.nl::f2106684-872a-4b1d-b983-18c991c41330" providerId="AD" clId="Web-{F6992F49-5864-5155-C852-4A8C5CD986C0}" dt="2023-02-03T13:29:42.387" v="155" actId="20577"/>
          <ac:spMkLst>
            <pc:docMk/>
            <pc:sldMk cId="4035082316" sldId="337"/>
            <ac:spMk id="470" creationId="{00000000-0000-0000-0000-000000000000}"/>
          </ac:spMkLst>
        </pc:spChg>
      </pc:sldChg>
      <pc:sldChg chg="modSp add replId">
        <pc:chgData name="Noyan, Alican" userId="S::noyan.a@buas.nl::f2106684-872a-4b1d-b983-18c991c41330" providerId="AD" clId="Web-{F6992F49-5864-5155-C852-4A8C5CD986C0}" dt="2023-02-03T13:38:01.257" v="239" actId="20577"/>
        <pc:sldMkLst>
          <pc:docMk/>
          <pc:sldMk cId="282750339" sldId="338"/>
        </pc:sldMkLst>
        <pc:spChg chg="mod">
          <ac:chgData name="Noyan, Alican" userId="S::noyan.a@buas.nl::f2106684-872a-4b1d-b983-18c991c41330" providerId="AD" clId="Web-{F6992F49-5864-5155-C852-4A8C5CD986C0}" dt="2023-02-03T13:31:32.420" v="180" actId="14100"/>
          <ac:spMkLst>
            <pc:docMk/>
            <pc:sldMk cId="282750339" sldId="338"/>
            <ac:spMk id="2" creationId="{0DF68E2A-4FDB-D5FA-06F1-F3DB970B9CD1}"/>
          </ac:spMkLst>
        </pc:spChg>
        <pc:spChg chg="mod">
          <ac:chgData name="Noyan, Alican" userId="S::noyan.a@buas.nl::f2106684-872a-4b1d-b983-18c991c41330" providerId="AD" clId="Web-{F6992F49-5864-5155-C852-4A8C5CD986C0}" dt="2023-02-03T13:31:23.217" v="174" actId="20577"/>
          <ac:spMkLst>
            <pc:docMk/>
            <pc:sldMk cId="282750339" sldId="338"/>
            <ac:spMk id="4" creationId="{DF712CDF-A13F-0749-18B9-BB5188306C34}"/>
          </ac:spMkLst>
        </pc:spChg>
        <pc:spChg chg="mod">
          <ac:chgData name="Noyan, Alican" userId="S::noyan.a@buas.nl::f2106684-872a-4b1d-b983-18c991c41330" providerId="AD" clId="Web-{F6992F49-5864-5155-C852-4A8C5CD986C0}" dt="2023-02-03T13:31:37.233" v="181" actId="20577"/>
          <ac:spMkLst>
            <pc:docMk/>
            <pc:sldMk cId="282750339" sldId="338"/>
            <ac:spMk id="475" creationId="{00000000-0000-0000-0000-000000000000}"/>
          </ac:spMkLst>
        </pc:spChg>
        <pc:spChg chg="mod">
          <ac:chgData name="Noyan, Alican" userId="S::noyan.a@buas.nl::f2106684-872a-4b1d-b983-18c991c41330" providerId="AD" clId="Web-{F6992F49-5864-5155-C852-4A8C5CD986C0}" dt="2023-02-03T13:38:01.257" v="239" actId="20577"/>
          <ac:spMkLst>
            <pc:docMk/>
            <pc:sldMk cId="282750339" sldId="338"/>
            <ac:spMk id="476" creationId="{00000000-0000-0000-0000-000000000000}"/>
          </ac:spMkLst>
        </pc:spChg>
        <pc:spChg chg="mod">
          <ac:chgData name="Noyan, Alican" userId="S::noyan.a@buas.nl::f2106684-872a-4b1d-b983-18c991c41330" providerId="AD" clId="Web-{F6992F49-5864-5155-C852-4A8C5CD986C0}" dt="2023-02-03T13:31:40.343" v="182" actId="20577"/>
          <ac:spMkLst>
            <pc:docMk/>
            <pc:sldMk cId="282750339" sldId="338"/>
            <ac:spMk id="479" creationId="{00000000-0000-0000-0000-000000000000}"/>
          </ac:spMkLst>
        </pc:spChg>
        <pc:spChg chg="mod">
          <ac:chgData name="Noyan, Alican" userId="S::noyan.a@buas.nl::f2106684-872a-4b1d-b983-18c991c41330" providerId="AD" clId="Web-{F6992F49-5864-5155-C852-4A8C5CD986C0}" dt="2023-02-03T13:31:15.076" v="172" actId="20577"/>
          <ac:spMkLst>
            <pc:docMk/>
            <pc:sldMk cId="282750339" sldId="338"/>
            <ac:spMk id="480" creationId="{00000000-0000-0000-0000-000000000000}"/>
          </ac:spMkLst>
        </pc:spChg>
      </pc:sldChg>
      <pc:sldChg chg="modSp add replId">
        <pc:chgData name="Noyan, Alican" userId="S::noyan.a@buas.nl::f2106684-872a-4b1d-b983-18c991c41330" providerId="AD" clId="Web-{F6992F49-5864-5155-C852-4A8C5CD986C0}" dt="2023-02-03T13:31:11.701" v="171" actId="20577"/>
        <pc:sldMkLst>
          <pc:docMk/>
          <pc:sldMk cId="3949445347" sldId="339"/>
        </pc:sldMkLst>
        <pc:spChg chg="mod">
          <ac:chgData name="Noyan, Alican" userId="S::noyan.a@buas.nl::f2106684-872a-4b1d-b983-18c991c41330" providerId="AD" clId="Web-{F6992F49-5864-5155-C852-4A8C5CD986C0}" dt="2023-02-03T13:30:58.013" v="168" actId="20577"/>
          <ac:spMkLst>
            <pc:docMk/>
            <pc:sldMk cId="3949445347" sldId="339"/>
            <ac:spMk id="467" creationId="{00000000-0000-0000-0000-000000000000}"/>
          </ac:spMkLst>
        </pc:spChg>
        <pc:spChg chg="mod">
          <ac:chgData name="Noyan, Alican" userId="S::noyan.a@buas.nl::f2106684-872a-4b1d-b983-18c991c41330" providerId="AD" clId="Web-{F6992F49-5864-5155-C852-4A8C5CD986C0}" dt="2023-02-03T13:31:08.826" v="170" actId="20577"/>
          <ac:spMkLst>
            <pc:docMk/>
            <pc:sldMk cId="3949445347" sldId="339"/>
            <ac:spMk id="468" creationId="{00000000-0000-0000-0000-000000000000}"/>
          </ac:spMkLst>
        </pc:spChg>
        <pc:spChg chg="mod">
          <ac:chgData name="Noyan, Alican" userId="S::noyan.a@buas.nl::f2106684-872a-4b1d-b983-18c991c41330" providerId="AD" clId="Web-{F6992F49-5864-5155-C852-4A8C5CD986C0}" dt="2023-02-03T13:31:11.701" v="171" actId="20577"/>
          <ac:spMkLst>
            <pc:docMk/>
            <pc:sldMk cId="3949445347" sldId="339"/>
            <ac:spMk id="469" creationId="{00000000-0000-0000-0000-000000000000}"/>
          </ac:spMkLst>
        </pc:spChg>
        <pc:spChg chg="mod">
          <ac:chgData name="Noyan, Alican" userId="S::noyan.a@buas.nl::f2106684-872a-4b1d-b983-18c991c41330" providerId="AD" clId="Web-{F6992F49-5864-5155-C852-4A8C5CD986C0}" dt="2023-02-03T13:30:46.591" v="166" actId="20577"/>
          <ac:spMkLst>
            <pc:docMk/>
            <pc:sldMk cId="3949445347" sldId="339"/>
            <ac:spMk id="470" creationId="{00000000-0000-0000-0000-000000000000}"/>
          </ac:spMkLst>
        </pc:spChg>
      </pc:sldChg>
    </pc:docChg>
  </pc:docChgLst>
  <pc:docChgLst>
    <pc:chgData name="Biswas, Abhishek" userId="fb8d240a-d551-4b24-ab9a-9862bbc79dd8" providerId="ADAL" clId="{021F3184-B9B0-48E9-BB84-4F46E3F22836}"/>
    <pc:docChg chg="custSel addSld delSld modSld modMainMaster">
      <pc:chgData name="Biswas, Abhishek" userId="fb8d240a-d551-4b24-ab9a-9862bbc79dd8" providerId="ADAL" clId="{021F3184-B9B0-48E9-BB84-4F46E3F22836}" dt="2021-08-31T11:59:35.068" v="327" actId="13822"/>
      <pc:docMkLst>
        <pc:docMk/>
      </pc:docMkLst>
      <pc:sldChg chg="modSp mod">
        <pc:chgData name="Biswas, Abhishek" userId="fb8d240a-d551-4b24-ab9a-9862bbc79dd8" providerId="ADAL" clId="{021F3184-B9B0-48E9-BB84-4F46E3F22836}" dt="2021-08-30T17:47:35.964" v="0" actId="6549"/>
        <pc:sldMkLst>
          <pc:docMk/>
          <pc:sldMk cId="0" sldId="257"/>
        </pc:sldMkLst>
        <pc:spChg chg="mod">
          <ac:chgData name="Biswas, Abhishek" userId="fb8d240a-d551-4b24-ab9a-9862bbc79dd8" providerId="ADAL" clId="{021F3184-B9B0-48E9-BB84-4F46E3F22836}" dt="2021-08-30T17:47:35.964" v="0" actId="6549"/>
          <ac:spMkLst>
            <pc:docMk/>
            <pc:sldMk cId="0" sldId="257"/>
            <ac:spMk id="102" creationId="{00000000-0000-0000-0000-000000000000}"/>
          </ac:spMkLst>
        </pc:spChg>
      </pc:sldChg>
      <pc:sldChg chg="del">
        <pc:chgData name="Biswas, Abhishek" userId="fb8d240a-d551-4b24-ab9a-9862bbc79dd8" providerId="ADAL" clId="{021F3184-B9B0-48E9-BB84-4F46E3F22836}" dt="2021-08-30T17:49:05.459" v="1" actId="47"/>
        <pc:sldMkLst>
          <pc:docMk/>
          <pc:sldMk cId="0" sldId="258"/>
        </pc:sldMkLst>
      </pc:sldChg>
      <pc:sldChg chg="del">
        <pc:chgData name="Biswas, Abhishek" userId="fb8d240a-d551-4b24-ab9a-9862bbc79dd8" providerId="ADAL" clId="{021F3184-B9B0-48E9-BB84-4F46E3F22836}" dt="2021-08-30T17:49:13.322" v="2" actId="47"/>
        <pc:sldMkLst>
          <pc:docMk/>
          <pc:sldMk cId="0" sldId="259"/>
        </pc:sldMkLst>
      </pc:sldChg>
      <pc:sldChg chg="del">
        <pc:chgData name="Biswas, Abhishek" userId="fb8d240a-d551-4b24-ab9a-9862bbc79dd8" providerId="ADAL" clId="{021F3184-B9B0-48E9-BB84-4F46E3F22836}" dt="2021-08-30T17:49:15.860" v="3" actId="47"/>
        <pc:sldMkLst>
          <pc:docMk/>
          <pc:sldMk cId="0" sldId="260"/>
        </pc:sldMkLst>
      </pc:sldChg>
      <pc:sldChg chg="del">
        <pc:chgData name="Biswas, Abhishek" userId="fb8d240a-d551-4b24-ab9a-9862bbc79dd8" providerId="ADAL" clId="{021F3184-B9B0-48E9-BB84-4F46E3F22836}" dt="2021-08-30T17:49:18.250" v="4" actId="47"/>
        <pc:sldMkLst>
          <pc:docMk/>
          <pc:sldMk cId="0" sldId="261"/>
        </pc:sldMkLst>
      </pc:sldChg>
      <pc:sldChg chg="del">
        <pc:chgData name="Biswas, Abhishek" userId="fb8d240a-d551-4b24-ab9a-9862bbc79dd8" providerId="ADAL" clId="{021F3184-B9B0-48E9-BB84-4F46E3F22836}" dt="2021-08-30T17:49:20.407" v="5" actId="47"/>
        <pc:sldMkLst>
          <pc:docMk/>
          <pc:sldMk cId="0" sldId="262"/>
        </pc:sldMkLst>
      </pc:sldChg>
      <pc:sldChg chg="addSp modSp mod">
        <pc:chgData name="Biswas, Abhishek" userId="fb8d240a-d551-4b24-ab9a-9862bbc79dd8" providerId="ADAL" clId="{021F3184-B9B0-48E9-BB84-4F46E3F22836}" dt="2021-08-31T11:59:35.068" v="327" actId="13822"/>
        <pc:sldMkLst>
          <pc:docMk/>
          <pc:sldMk cId="0" sldId="263"/>
        </pc:sldMkLst>
        <pc:spChg chg="add mod">
          <ac:chgData name="Biswas, Abhishek" userId="fb8d240a-d551-4b24-ab9a-9862bbc79dd8" providerId="ADAL" clId="{021F3184-B9B0-48E9-BB84-4F46E3F22836}" dt="2021-08-31T11:59:35.068" v="327" actId="13822"/>
          <ac:spMkLst>
            <pc:docMk/>
            <pc:sldMk cId="0" sldId="263"/>
            <ac:spMk id="2" creationId="{4E84F48E-9152-454D-9754-FA0D0AD81F68}"/>
          </ac:spMkLst>
        </pc:spChg>
        <pc:spChg chg="mod">
          <ac:chgData name="Biswas, Abhishek" userId="fb8d240a-d551-4b24-ab9a-9862bbc79dd8" providerId="ADAL" clId="{021F3184-B9B0-48E9-BB84-4F46E3F22836}" dt="2021-08-31T11:58:06.594" v="261" actId="20577"/>
          <ac:spMkLst>
            <pc:docMk/>
            <pc:sldMk cId="0" sldId="263"/>
            <ac:spMk id="153" creationId="{00000000-0000-0000-0000-000000000000}"/>
          </ac:spMkLst>
        </pc:spChg>
        <pc:spChg chg="mod">
          <ac:chgData name="Biswas, Abhishek" userId="fb8d240a-d551-4b24-ab9a-9862bbc79dd8" providerId="ADAL" clId="{021F3184-B9B0-48E9-BB84-4F46E3F22836}" dt="2021-08-31T11:58:16.080" v="285" actId="20577"/>
          <ac:spMkLst>
            <pc:docMk/>
            <pc:sldMk cId="0" sldId="263"/>
            <ac:spMk id="154" creationId="{00000000-0000-0000-0000-000000000000}"/>
          </ac:spMkLst>
        </pc:spChg>
        <pc:spChg chg="mod">
          <ac:chgData name="Biswas, Abhishek" userId="fb8d240a-d551-4b24-ab9a-9862bbc79dd8" providerId="ADAL" clId="{021F3184-B9B0-48E9-BB84-4F46E3F22836}" dt="2021-08-31T11:58:03.116" v="259" actId="20577"/>
          <ac:spMkLst>
            <pc:docMk/>
            <pc:sldMk cId="0" sldId="263"/>
            <ac:spMk id="155" creationId="{00000000-0000-0000-0000-000000000000}"/>
          </ac:spMkLst>
        </pc:spChg>
      </pc:sldChg>
      <pc:sldChg chg="modSp mod">
        <pc:chgData name="Biswas, Abhishek" userId="fb8d240a-d551-4b24-ab9a-9862bbc79dd8" providerId="ADAL" clId="{021F3184-B9B0-48E9-BB84-4F46E3F22836}" dt="2021-08-31T10:07:56.834" v="113" actId="20577"/>
        <pc:sldMkLst>
          <pc:docMk/>
          <pc:sldMk cId="0" sldId="265"/>
        </pc:sldMkLst>
        <pc:spChg chg="mod">
          <ac:chgData name="Biswas, Abhishek" userId="fb8d240a-d551-4b24-ab9a-9862bbc79dd8" providerId="ADAL" clId="{021F3184-B9B0-48E9-BB84-4F46E3F22836}" dt="2021-08-31T10:07:56.834" v="113" actId="20577"/>
          <ac:spMkLst>
            <pc:docMk/>
            <pc:sldMk cId="0" sldId="265"/>
            <ac:spMk id="172" creationId="{00000000-0000-0000-0000-000000000000}"/>
          </ac:spMkLst>
        </pc:spChg>
      </pc:sldChg>
      <pc:sldChg chg="del">
        <pc:chgData name="Biswas, Abhishek" userId="fb8d240a-d551-4b24-ab9a-9862bbc79dd8" providerId="ADAL" clId="{021F3184-B9B0-48E9-BB84-4F46E3F22836}" dt="2021-08-31T10:08:04.643" v="114" actId="47"/>
        <pc:sldMkLst>
          <pc:docMk/>
          <pc:sldMk cId="0" sldId="266"/>
        </pc:sldMkLst>
      </pc:sldChg>
      <pc:sldChg chg="del">
        <pc:chgData name="Biswas, Abhishek" userId="fb8d240a-d551-4b24-ab9a-9862bbc79dd8" providerId="ADAL" clId="{021F3184-B9B0-48E9-BB84-4F46E3F22836}" dt="2021-08-31T10:08:07.721" v="115" actId="47"/>
        <pc:sldMkLst>
          <pc:docMk/>
          <pc:sldMk cId="0" sldId="267"/>
        </pc:sldMkLst>
      </pc:sldChg>
      <pc:sldChg chg="modSp mod">
        <pc:chgData name="Biswas, Abhishek" userId="fb8d240a-d551-4b24-ab9a-9862bbc79dd8" providerId="ADAL" clId="{021F3184-B9B0-48E9-BB84-4F46E3F22836}" dt="2021-08-31T10:08:32.845" v="123" actId="20577"/>
        <pc:sldMkLst>
          <pc:docMk/>
          <pc:sldMk cId="0" sldId="268"/>
        </pc:sldMkLst>
        <pc:spChg chg="mod">
          <ac:chgData name="Biswas, Abhishek" userId="fb8d240a-d551-4b24-ab9a-9862bbc79dd8" providerId="ADAL" clId="{021F3184-B9B0-48E9-BB84-4F46E3F22836}" dt="2021-08-31T10:08:32.845" v="123" actId="20577"/>
          <ac:spMkLst>
            <pc:docMk/>
            <pc:sldMk cId="0" sldId="268"/>
            <ac:spMk id="202" creationId="{00000000-0000-0000-0000-000000000000}"/>
          </ac:spMkLst>
        </pc:spChg>
        <pc:spChg chg="mod">
          <ac:chgData name="Biswas, Abhishek" userId="fb8d240a-d551-4b24-ab9a-9862bbc79dd8" providerId="ADAL" clId="{021F3184-B9B0-48E9-BB84-4F46E3F22836}" dt="2021-08-31T10:08:19.371" v="117" actId="20577"/>
          <ac:spMkLst>
            <pc:docMk/>
            <pc:sldMk cId="0" sldId="268"/>
            <ac:spMk id="208" creationId="{00000000-0000-0000-0000-000000000000}"/>
          </ac:spMkLst>
        </pc:spChg>
      </pc:sldChg>
      <pc:sldChg chg="modSp mod">
        <pc:chgData name="Biswas, Abhishek" userId="fb8d240a-d551-4b24-ab9a-9862bbc79dd8" providerId="ADAL" clId="{021F3184-B9B0-48E9-BB84-4F46E3F22836}" dt="2021-08-31T10:08:47.030" v="131" actId="20577"/>
        <pc:sldMkLst>
          <pc:docMk/>
          <pc:sldMk cId="0" sldId="269"/>
        </pc:sldMkLst>
        <pc:spChg chg="mod">
          <ac:chgData name="Biswas, Abhishek" userId="fb8d240a-d551-4b24-ab9a-9862bbc79dd8" providerId="ADAL" clId="{021F3184-B9B0-48E9-BB84-4F46E3F22836}" dt="2021-08-31T10:08:47.030" v="131" actId="20577"/>
          <ac:spMkLst>
            <pc:docMk/>
            <pc:sldMk cId="0" sldId="269"/>
            <ac:spMk id="214" creationId="{00000000-0000-0000-0000-000000000000}"/>
          </ac:spMkLst>
        </pc:spChg>
        <pc:spChg chg="mod">
          <ac:chgData name="Biswas, Abhishek" userId="fb8d240a-d551-4b24-ab9a-9862bbc79dd8" providerId="ADAL" clId="{021F3184-B9B0-48E9-BB84-4F46E3F22836}" dt="2021-08-31T10:08:41.729" v="125" actId="20577"/>
          <ac:spMkLst>
            <pc:docMk/>
            <pc:sldMk cId="0" sldId="269"/>
            <ac:spMk id="218" creationId="{00000000-0000-0000-0000-000000000000}"/>
          </ac:spMkLst>
        </pc:spChg>
      </pc:sldChg>
      <pc:sldChg chg="addSp delSp modSp mod">
        <pc:chgData name="Biswas, Abhishek" userId="fb8d240a-d551-4b24-ab9a-9862bbc79dd8" providerId="ADAL" clId="{021F3184-B9B0-48E9-BB84-4F46E3F22836}" dt="2021-08-31T10:09:07.171" v="147" actId="20577"/>
        <pc:sldMkLst>
          <pc:docMk/>
          <pc:sldMk cId="0" sldId="270"/>
        </pc:sldMkLst>
        <pc:spChg chg="add del mod">
          <ac:chgData name="Biswas, Abhishek" userId="fb8d240a-d551-4b24-ab9a-9862bbc79dd8" providerId="ADAL" clId="{021F3184-B9B0-48E9-BB84-4F46E3F22836}" dt="2021-08-30T17:51:48.876" v="9" actId="21"/>
          <ac:spMkLst>
            <pc:docMk/>
            <pc:sldMk cId="0" sldId="270"/>
            <ac:spMk id="3" creationId="{EDD79CA0-7A7C-44AB-8440-F4734912E253}"/>
          </ac:spMkLst>
        </pc:spChg>
        <pc:spChg chg="add del mod">
          <ac:chgData name="Biswas, Abhishek" userId="fb8d240a-d551-4b24-ab9a-9862bbc79dd8" providerId="ADAL" clId="{021F3184-B9B0-48E9-BB84-4F46E3F22836}" dt="2021-08-30T17:51:39.176" v="8" actId="21"/>
          <ac:spMkLst>
            <pc:docMk/>
            <pc:sldMk cId="0" sldId="270"/>
            <ac:spMk id="5" creationId="{8D8E758E-D7F1-4EE1-BC9C-0DE1E5D28197}"/>
          </ac:spMkLst>
        </pc:spChg>
        <pc:spChg chg="mod">
          <ac:chgData name="Biswas, Abhishek" userId="fb8d240a-d551-4b24-ab9a-9862bbc79dd8" providerId="ADAL" clId="{021F3184-B9B0-48E9-BB84-4F46E3F22836}" dt="2021-08-31T10:09:07.171" v="147" actId="20577"/>
          <ac:spMkLst>
            <pc:docMk/>
            <pc:sldMk cId="0" sldId="270"/>
            <ac:spMk id="223" creationId="{00000000-0000-0000-0000-000000000000}"/>
          </ac:spMkLst>
        </pc:spChg>
        <pc:spChg chg="mod">
          <ac:chgData name="Biswas, Abhishek" userId="fb8d240a-d551-4b24-ab9a-9862bbc79dd8" providerId="ADAL" clId="{021F3184-B9B0-48E9-BB84-4F46E3F22836}" dt="2021-08-31T10:08:57.039" v="133" actId="20577"/>
          <ac:spMkLst>
            <pc:docMk/>
            <pc:sldMk cId="0" sldId="270"/>
            <ac:spMk id="229" creationId="{00000000-0000-0000-0000-000000000000}"/>
          </ac:spMkLst>
        </pc:spChg>
        <pc:spChg chg="del">
          <ac:chgData name="Biswas, Abhishek" userId="fb8d240a-d551-4b24-ab9a-9862bbc79dd8" providerId="ADAL" clId="{021F3184-B9B0-48E9-BB84-4F46E3F22836}" dt="2021-08-30T17:51:09.624" v="6" actId="478"/>
          <ac:spMkLst>
            <pc:docMk/>
            <pc:sldMk cId="0" sldId="270"/>
            <ac:spMk id="231" creationId="{00000000-0000-0000-0000-000000000000}"/>
          </ac:spMkLst>
        </pc:spChg>
        <pc:spChg chg="del">
          <ac:chgData name="Biswas, Abhishek" userId="fb8d240a-d551-4b24-ab9a-9862bbc79dd8" providerId="ADAL" clId="{021F3184-B9B0-48E9-BB84-4F46E3F22836}" dt="2021-08-30T17:51:14.974" v="7" actId="478"/>
          <ac:spMkLst>
            <pc:docMk/>
            <pc:sldMk cId="0" sldId="270"/>
            <ac:spMk id="232" creationId="{00000000-0000-0000-0000-000000000000}"/>
          </ac:spMkLst>
        </pc:spChg>
      </pc:sldChg>
      <pc:sldChg chg="modSp mod">
        <pc:chgData name="Biswas, Abhishek" userId="fb8d240a-d551-4b24-ab9a-9862bbc79dd8" providerId="ADAL" clId="{021F3184-B9B0-48E9-BB84-4F46E3F22836}" dt="2021-08-31T10:09:22.875" v="157" actId="20577"/>
        <pc:sldMkLst>
          <pc:docMk/>
          <pc:sldMk cId="0" sldId="271"/>
        </pc:sldMkLst>
        <pc:spChg chg="mod">
          <ac:chgData name="Biswas, Abhishek" userId="fb8d240a-d551-4b24-ab9a-9862bbc79dd8" providerId="ADAL" clId="{021F3184-B9B0-48E9-BB84-4F46E3F22836}" dt="2021-08-31T10:09:22.875" v="157" actId="20577"/>
          <ac:spMkLst>
            <pc:docMk/>
            <pc:sldMk cId="0" sldId="271"/>
            <ac:spMk id="237" creationId="{00000000-0000-0000-0000-000000000000}"/>
          </ac:spMkLst>
        </pc:spChg>
        <pc:spChg chg="mod">
          <ac:chgData name="Biswas, Abhishek" userId="fb8d240a-d551-4b24-ab9a-9862bbc79dd8" providerId="ADAL" clId="{021F3184-B9B0-48E9-BB84-4F46E3F22836}" dt="2021-08-31T10:09:16.216" v="149" actId="20577"/>
          <ac:spMkLst>
            <pc:docMk/>
            <pc:sldMk cId="0" sldId="271"/>
            <ac:spMk id="241" creationId="{00000000-0000-0000-0000-000000000000}"/>
          </ac:spMkLst>
        </pc:spChg>
      </pc:sldChg>
      <pc:sldChg chg="del">
        <pc:chgData name="Biswas, Abhishek" userId="fb8d240a-d551-4b24-ab9a-9862bbc79dd8" providerId="ADAL" clId="{021F3184-B9B0-48E9-BB84-4F46E3F22836}" dt="2021-08-30T17:51:56.815" v="10" actId="47"/>
        <pc:sldMkLst>
          <pc:docMk/>
          <pc:sldMk cId="0" sldId="272"/>
        </pc:sldMkLst>
      </pc:sldChg>
      <pc:sldChg chg="del">
        <pc:chgData name="Biswas, Abhishek" userId="fb8d240a-d551-4b24-ab9a-9862bbc79dd8" providerId="ADAL" clId="{021F3184-B9B0-48E9-BB84-4F46E3F22836}" dt="2021-08-31T10:09:30.859" v="158" actId="47"/>
        <pc:sldMkLst>
          <pc:docMk/>
          <pc:sldMk cId="0" sldId="273"/>
        </pc:sldMkLst>
      </pc:sldChg>
      <pc:sldChg chg="del">
        <pc:chgData name="Biswas, Abhishek" userId="fb8d240a-d551-4b24-ab9a-9862bbc79dd8" providerId="ADAL" clId="{021F3184-B9B0-48E9-BB84-4F46E3F22836}" dt="2021-08-31T10:09:31.889" v="159" actId="47"/>
        <pc:sldMkLst>
          <pc:docMk/>
          <pc:sldMk cId="0" sldId="274"/>
        </pc:sldMkLst>
      </pc:sldChg>
      <pc:sldChg chg="del">
        <pc:chgData name="Biswas, Abhishek" userId="fb8d240a-d551-4b24-ab9a-9862bbc79dd8" providerId="ADAL" clId="{021F3184-B9B0-48E9-BB84-4F46E3F22836}" dt="2021-08-31T10:09:32.700" v="160" actId="47"/>
        <pc:sldMkLst>
          <pc:docMk/>
          <pc:sldMk cId="0" sldId="275"/>
        </pc:sldMkLst>
      </pc:sldChg>
      <pc:sldChg chg="del">
        <pc:chgData name="Biswas, Abhishek" userId="fb8d240a-d551-4b24-ab9a-9862bbc79dd8" providerId="ADAL" clId="{021F3184-B9B0-48E9-BB84-4F46E3F22836}" dt="2021-08-31T10:09:33.330" v="161" actId="47"/>
        <pc:sldMkLst>
          <pc:docMk/>
          <pc:sldMk cId="0" sldId="276"/>
        </pc:sldMkLst>
      </pc:sldChg>
      <pc:sldChg chg="del">
        <pc:chgData name="Biswas, Abhishek" userId="fb8d240a-d551-4b24-ab9a-9862bbc79dd8" providerId="ADAL" clId="{021F3184-B9B0-48E9-BB84-4F46E3F22836}" dt="2021-08-31T10:09:34.580" v="162" actId="47"/>
        <pc:sldMkLst>
          <pc:docMk/>
          <pc:sldMk cId="0" sldId="277"/>
        </pc:sldMkLst>
      </pc:sldChg>
      <pc:sldChg chg="del">
        <pc:chgData name="Biswas, Abhishek" userId="fb8d240a-d551-4b24-ab9a-9862bbc79dd8" providerId="ADAL" clId="{021F3184-B9B0-48E9-BB84-4F46E3F22836}" dt="2021-08-31T10:09:35.248" v="163" actId="47"/>
        <pc:sldMkLst>
          <pc:docMk/>
          <pc:sldMk cId="0" sldId="278"/>
        </pc:sldMkLst>
      </pc:sldChg>
      <pc:sldChg chg="del">
        <pc:chgData name="Biswas, Abhishek" userId="fb8d240a-d551-4b24-ab9a-9862bbc79dd8" providerId="ADAL" clId="{021F3184-B9B0-48E9-BB84-4F46E3F22836}" dt="2021-08-30T17:52:08.487" v="11" actId="47"/>
        <pc:sldMkLst>
          <pc:docMk/>
          <pc:sldMk cId="0" sldId="279"/>
        </pc:sldMkLst>
      </pc:sldChg>
      <pc:sldChg chg="del">
        <pc:chgData name="Biswas, Abhishek" userId="fb8d240a-d551-4b24-ab9a-9862bbc79dd8" providerId="ADAL" clId="{021F3184-B9B0-48E9-BB84-4F46E3F22836}" dt="2021-08-31T10:09:36.258" v="164" actId="47"/>
        <pc:sldMkLst>
          <pc:docMk/>
          <pc:sldMk cId="0" sldId="280"/>
        </pc:sldMkLst>
      </pc:sldChg>
      <pc:sldChg chg="del">
        <pc:chgData name="Biswas, Abhishek" userId="fb8d240a-d551-4b24-ab9a-9862bbc79dd8" providerId="ADAL" clId="{021F3184-B9B0-48E9-BB84-4F46E3F22836}" dt="2021-08-31T10:09:36.989" v="165" actId="47"/>
        <pc:sldMkLst>
          <pc:docMk/>
          <pc:sldMk cId="0" sldId="281"/>
        </pc:sldMkLst>
      </pc:sldChg>
      <pc:sldChg chg="del">
        <pc:chgData name="Biswas, Abhishek" userId="fb8d240a-d551-4b24-ab9a-9862bbc79dd8" providerId="ADAL" clId="{021F3184-B9B0-48E9-BB84-4F46E3F22836}" dt="2021-08-31T10:10:18.064" v="166" actId="47"/>
        <pc:sldMkLst>
          <pc:docMk/>
          <pc:sldMk cId="0" sldId="284"/>
        </pc:sldMkLst>
      </pc:sldChg>
      <pc:sldChg chg="del">
        <pc:chgData name="Biswas, Abhishek" userId="fb8d240a-d551-4b24-ab9a-9862bbc79dd8" providerId="ADAL" clId="{021F3184-B9B0-48E9-BB84-4F46E3F22836}" dt="2021-08-31T10:15:33.717" v="167" actId="47"/>
        <pc:sldMkLst>
          <pc:docMk/>
          <pc:sldMk cId="0" sldId="285"/>
        </pc:sldMkLst>
      </pc:sldChg>
      <pc:sldChg chg="modSp mod">
        <pc:chgData name="Biswas, Abhishek" userId="fb8d240a-d551-4b24-ab9a-9862bbc79dd8" providerId="ADAL" clId="{021F3184-B9B0-48E9-BB84-4F46E3F22836}" dt="2021-08-31T10:17:34.209" v="173" actId="6549"/>
        <pc:sldMkLst>
          <pc:docMk/>
          <pc:sldMk cId="0" sldId="286"/>
        </pc:sldMkLst>
        <pc:spChg chg="mod">
          <ac:chgData name="Biswas, Abhishek" userId="fb8d240a-d551-4b24-ab9a-9862bbc79dd8" providerId="ADAL" clId="{021F3184-B9B0-48E9-BB84-4F46E3F22836}" dt="2021-08-31T10:17:34.209" v="173" actId="6549"/>
          <ac:spMkLst>
            <pc:docMk/>
            <pc:sldMk cId="0" sldId="286"/>
            <ac:spMk id="398" creationId="{00000000-0000-0000-0000-000000000000}"/>
          </ac:spMkLst>
        </pc:spChg>
      </pc:sldChg>
      <pc:sldChg chg="del">
        <pc:chgData name="Biswas, Abhishek" userId="fb8d240a-d551-4b24-ab9a-9862bbc79dd8" providerId="ADAL" clId="{021F3184-B9B0-48E9-BB84-4F46E3F22836}" dt="2021-08-31T10:15:58.845" v="168" actId="47"/>
        <pc:sldMkLst>
          <pc:docMk/>
          <pc:sldMk cId="0" sldId="287"/>
        </pc:sldMkLst>
      </pc:sldChg>
      <pc:sldChg chg="del">
        <pc:chgData name="Biswas, Abhishek" userId="fb8d240a-d551-4b24-ab9a-9862bbc79dd8" providerId="ADAL" clId="{021F3184-B9B0-48E9-BB84-4F46E3F22836}" dt="2021-08-31T10:16:05.708" v="169" actId="47"/>
        <pc:sldMkLst>
          <pc:docMk/>
          <pc:sldMk cId="0" sldId="289"/>
        </pc:sldMkLst>
      </pc:sldChg>
      <pc:sldChg chg="del">
        <pc:chgData name="Biswas, Abhishek" userId="fb8d240a-d551-4b24-ab9a-9862bbc79dd8" providerId="ADAL" clId="{021F3184-B9B0-48E9-BB84-4F46E3F22836}" dt="2021-08-31T10:16:06.766" v="170" actId="47"/>
        <pc:sldMkLst>
          <pc:docMk/>
          <pc:sldMk cId="0" sldId="290"/>
        </pc:sldMkLst>
      </pc:sldChg>
      <pc:sldChg chg="del">
        <pc:chgData name="Biswas, Abhishek" userId="fb8d240a-d551-4b24-ab9a-9862bbc79dd8" providerId="ADAL" clId="{021F3184-B9B0-48E9-BB84-4F46E3F22836}" dt="2021-08-31T10:16:29.766" v="171" actId="47"/>
        <pc:sldMkLst>
          <pc:docMk/>
          <pc:sldMk cId="0" sldId="291"/>
        </pc:sldMkLst>
      </pc:sldChg>
      <pc:sldChg chg="modSp mod">
        <pc:chgData name="Biswas, Abhishek" userId="fb8d240a-d551-4b24-ab9a-9862bbc79dd8" providerId="ADAL" clId="{021F3184-B9B0-48E9-BB84-4F46E3F22836}" dt="2021-08-31T10:18:14.359" v="175" actId="6549"/>
        <pc:sldMkLst>
          <pc:docMk/>
          <pc:sldMk cId="0" sldId="292"/>
        </pc:sldMkLst>
        <pc:spChg chg="mod">
          <ac:chgData name="Biswas, Abhishek" userId="fb8d240a-d551-4b24-ab9a-9862bbc79dd8" providerId="ADAL" clId="{021F3184-B9B0-48E9-BB84-4F46E3F22836}" dt="2021-08-31T10:18:14.359" v="175" actId="6549"/>
          <ac:spMkLst>
            <pc:docMk/>
            <pc:sldMk cId="0" sldId="292"/>
            <ac:spMk id="461" creationId="{00000000-0000-0000-0000-000000000000}"/>
          </ac:spMkLst>
        </pc:spChg>
      </pc:sldChg>
      <pc:sldChg chg="modSp mod">
        <pc:chgData name="Biswas, Abhishek" userId="fb8d240a-d551-4b24-ab9a-9862bbc79dd8" providerId="ADAL" clId="{021F3184-B9B0-48E9-BB84-4F46E3F22836}" dt="2021-08-31T10:19:36.833" v="186"/>
        <pc:sldMkLst>
          <pc:docMk/>
          <pc:sldMk cId="0" sldId="293"/>
        </pc:sldMkLst>
        <pc:spChg chg="mod">
          <ac:chgData name="Biswas, Abhishek" userId="fb8d240a-d551-4b24-ab9a-9862bbc79dd8" providerId="ADAL" clId="{021F3184-B9B0-48E9-BB84-4F46E3F22836}" dt="2021-08-31T10:19:04.337" v="180"/>
          <ac:spMkLst>
            <pc:docMk/>
            <pc:sldMk cId="0" sldId="293"/>
            <ac:spMk id="468" creationId="{00000000-0000-0000-0000-000000000000}"/>
          </ac:spMkLst>
        </pc:spChg>
        <pc:spChg chg="mod">
          <ac:chgData name="Biswas, Abhishek" userId="fb8d240a-d551-4b24-ab9a-9862bbc79dd8" providerId="ADAL" clId="{021F3184-B9B0-48E9-BB84-4F46E3F22836}" dt="2021-08-31T10:19:36.833" v="186"/>
          <ac:spMkLst>
            <pc:docMk/>
            <pc:sldMk cId="0" sldId="293"/>
            <ac:spMk id="469" creationId="{00000000-0000-0000-0000-000000000000}"/>
          </ac:spMkLst>
        </pc:spChg>
      </pc:sldChg>
      <pc:sldChg chg="addSp delSp modSp mod">
        <pc:chgData name="Biswas, Abhishek" userId="fb8d240a-d551-4b24-ab9a-9862bbc79dd8" providerId="ADAL" clId="{021F3184-B9B0-48E9-BB84-4F46E3F22836}" dt="2021-08-31T10:20:47.447" v="213"/>
        <pc:sldMkLst>
          <pc:docMk/>
          <pc:sldMk cId="0" sldId="294"/>
        </pc:sldMkLst>
        <pc:spChg chg="add del mod">
          <ac:chgData name="Biswas, Abhishek" userId="fb8d240a-d551-4b24-ab9a-9862bbc79dd8" providerId="ADAL" clId="{021F3184-B9B0-48E9-BB84-4F46E3F22836}" dt="2021-08-31T10:20:41.494" v="207" actId="478"/>
          <ac:spMkLst>
            <pc:docMk/>
            <pc:sldMk cId="0" sldId="294"/>
            <ac:spMk id="3" creationId="{368AD7FE-F5E9-446A-AD3F-256C49FF9347}"/>
          </ac:spMkLst>
        </pc:spChg>
        <pc:spChg chg="del">
          <ac:chgData name="Biswas, Abhishek" userId="fb8d240a-d551-4b24-ab9a-9862bbc79dd8" providerId="ADAL" clId="{021F3184-B9B0-48E9-BB84-4F46E3F22836}" dt="2021-08-31T10:20:03.940" v="205" actId="478"/>
          <ac:spMkLst>
            <pc:docMk/>
            <pc:sldMk cId="0" sldId="294"/>
            <ac:spMk id="478" creationId="{00000000-0000-0000-0000-000000000000}"/>
          </ac:spMkLst>
        </pc:spChg>
        <pc:spChg chg="mod">
          <ac:chgData name="Biswas, Abhishek" userId="fb8d240a-d551-4b24-ab9a-9862bbc79dd8" providerId="ADAL" clId="{021F3184-B9B0-48E9-BB84-4F46E3F22836}" dt="2021-08-31T10:20:47.447" v="213"/>
          <ac:spMkLst>
            <pc:docMk/>
            <pc:sldMk cId="0" sldId="294"/>
            <ac:spMk id="480" creationId="{00000000-0000-0000-0000-000000000000}"/>
          </ac:spMkLst>
        </pc:spChg>
        <pc:spChg chg="del mod">
          <ac:chgData name="Biswas, Abhishek" userId="fb8d240a-d551-4b24-ab9a-9862bbc79dd8" providerId="ADAL" clId="{021F3184-B9B0-48E9-BB84-4F46E3F22836}" dt="2021-08-31T10:20:16.572" v="206" actId="478"/>
          <ac:spMkLst>
            <pc:docMk/>
            <pc:sldMk cId="0" sldId="294"/>
            <ac:spMk id="481" creationId="{00000000-0000-0000-0000-000000000000}"/>
          </ac:spMkLst>
        </pc:spChg>
      </pc:sldChg>
      <pc:sldChg chg="addSp delSp modSp mod">
        <pc:chgData name="Biswas, Abhishek" userId="fb8d240a-d551-4b24-ab9a-9862bbc79dd8" providerId="ADAL" clId="{021F3184-B9B0-48E9-BB84-4F46E3F22836}" dt="2021-08-31T10:21:44.536" v="222"/>
        <pc:sldMkLst>
          <pc:docMk/>
          <pc:sldMk cId="0" sldId="295"/>
        </pc:sldMkLst>
        <pc:spChg chg="add del mod">
          <ac:chgData name="Biswas, Abhishek" userId="fb8d240a-d551-4b24-ab9a-9862bbc79dd8" providerId="ADAL" clId="{021F3184-B9B0-48E9-BB84-4F46E3F22836}" dt="2021-08-31T10:21:06.681" v="215" actId="478"/>
          <ac:spMkLst>
            <pc:docMk/>
            <pc:sldMk cId="0" sldId="295"/>
            <ac:spMk id="3" creationId="{D3DC17BE-C708-4539-8552-90DA8F9F67C8}"/>
          </ac:spMkLst>
        </pc:spChg>
        <pc:spChg chg="add del mod">
          <ac:chgData name="Biswas, Abhishek" userId="fb8d240a-d551-4b24-ab9a-9862bbc79dd8" providerId="ADAL" clId="{021F3184-B9B0-48E9-BB84-4F46E3F22836}" dt="2021-08-31T10:21:18.625" v="217" actId="478"/>
          <ac:spMkLst>
            <pc:docMk/>
            <pc:sldMk cId="0" sldId="295"/>
            <ac:spMk id="5" creationId="{B4B1DE13-3012-4F18-A3B0-047D101C5C2A}"/>
          </ac:spMkLst>
        </pc:spChg>
        <pc:spChg chg="del">
          <ac:chgData name="Biswas, Abhishek" userId="fb8d240a-d551-4b24-ab9a-9862bbc79dd8" providerId="ADAL" clId="{021F3184-B9B0-48E9-BB84-4F46E3F22836}" dt="2021-08-31T10:21:11.192" v="216" actId="478"/>
          <ac:spMkLst>
            <pc:docMk/>
            <pc:sldMk cId="0" sldId="295"/>
            <ac:spMk id="489" creationId="{00000000-0000-0000-0000-000000000000}"/>
          </ac:spMkLst>
        </pc:spChg>
        <pc:spChg chg="mod">
          <ac:chgData name="Biswas, Abhishek" userId="fb8d240a-d551-4b24-ab9a-9862bbc79dd8" providerId="ADAL" clId="{021F3184-B9B0-48E9-BB84-4F46E3F22836}" dt="2021-08-31T10:21:44.536" v="222"/>
          <ac:spMkLst>
            <pc:docMk/>
            <pc:sldMk cId="0" sldId="295"/>
            <ac:spMk id="491" creationId="{00000000-0000-0000-0000-000000000000}"/>
          </ac:spMkLst>
        </pc:spChg>
        <pc:spChg chg="del">
          <ac:chgData name="Biswas, Abhishek" userId="fb8d240a-d551-4b24-ab9a-9862bbc79dd8" providerId="ADAL" clId="{021F3184-B9B0-48E9-BB84-4F46E3F22836}" dt="2021-08-31T10:21:02.509" v="214" actId="478"/>
          <ac:spMkLst>
            <pc:docMk/>
            <pc:sldMk cId="0" sldId="295"/>
            <ac:spMk id="492" creationId="{00000000-0000-0000-0000-000000000000}"/>
          </ac:spMkLst>
        </pc:spChg>
      </pc:sldChg>
      <pc:sldChg chg="modSp add mod">
        <pc:chgData name="Biswas, Abhishek" userId="fb8d240a-d551-4b24-ab9a-9862bbc79dd8" providerId="ADAL" clId="{021F3184-B9B0-48E9-BB84-4F46E3F22836}" dt="2021-08-31T10:23:23.761" v="229" actId="6549"/>
        <pc:sldMkLst>
          <pc:docMk/>
          <pc:sldMk cId="4111561620" sldId="299"/>
        </pc:sldMkLst>
        <pc:spChg chg="mod">
          <ac:chgData name="Biswas, Abhishek" userId="fb8d240a-d551-4b24-ab9a-9862bbc79dd8" providerId="ADAL" clId="{021F3184-B9B0-48E9-BB84-4F46E3F22836}" dt="2021-08-31T10:22:22.927" v="227" actId="20577"/>
          <ac:spMkLst>
            <pc:docMk/>
            <pc:sldMk cId="4111561620" sldId="299"/>
            <ac:spMk id="467" creationId="{00000000-0000-0000-0000-000000000000}"/>
          </ac:spMkLst>
        </pc:spChg>
        <pc:spChg chg="mod">
          <ac:chgData name="Biswas, Abhishek" userId="fb8d240a-d551-4b24-ab9a-9862bbc79dd8" providerId="ADAL" clId="{021F3184-B9B0-48E9-BB84-4F46E3F22836}" dt="2021-08-31T10:23:15.648" v="228"/>
          <ac:spMkLst>
            <pc:docMk/>
            <pc:sldMk cId="4111561620" sldId="299"/>
            <ac:spMk id="468" creationId="{00000000-0000-0000-0000-000000000000}"/>
          </ac:spMkLst>
        </pc:spChg>
        <pc:spChg chg="mod">
          <ac:chgData name="Biswas, Abhishek" userId="fb8d240a-d551-4b24-ab9a-9862bbc79dd8" providerId="ADAL" clId="{021F3184-B9B0-48E9-BB84-4F46E3F22836}" dt="2021-08-31T10:23:23.761" v="229" actId="6549"/>
          <ac:spMkLst>
            <pc:docMk/>
            <pc:sldMk cId="4111561620" sldId="299"/>
            <ac:spMk id="469" creationId="{00000000-0000-0000-0000-000000000000}"/>
          </ac:spMkLst>
        </pc:spChg>
        <pc:spChg chg="mod">
          <ac:chgData name="Biswas, Abhishek" userId="fb8d240a-d551-4b24-ab9a-9862bbc79dd8" providerId="ADAL" clId="{021F3184-B9B0-48E9-BB84-4F46E3F22836}" dt="2021-08-31T10:22:12.247" v="225" actId="20577"/>
          <ac:spMkLst>
            <pc:docMk/>
            <pc:sldMk cId="4111561620" sldId="299"/>
            <ac:spMk id="470" creationId="{00000000-0000-0000-0000-000000000000}"/>
          </ac:spMkLst>
        </pc:spChg>
      </pc:sldChg>
      <pc:sldChg chg="modSp add mod replId">
        <pc:chgData name="Biswas, Abhishek" userId="fb8d240a-d551-4b24-ab9a-9862bbc79dd8" providerId="ADAL" clId="{021F3184-B9B0-48E9-BB84-4F46E3F22836}" dt="2021-08-31T10:24:37.505" v="238"/>
        <pc:sldMkLst>
          <pc:docMk/>
          <pc:sldMk cId="3889067802" sldId="300"/>
        </pc:sldMkLst>
        <pc:spChg chg="mod">
          <ac:chgData name="Biswas, Abhishek" userId="fb8d240a-d551-4b24-ab9a-9862bbc79dd8" providerId="ADAL" clId="{021F3184-B9B0-48E9-BB84-4F46E3F22836}" dt="2021-08-31T10:23:33.907" v="231" actId="20577"/>
          <ac:spMkLst>
            <pc:docMk/>
            <pc:sldMk cId="3889067802" sldId="300"/>
            <ac:spMk id="475" creationId="{00000000-0000-0000-0000-000000000000}"/>
          </ac:spMkLst>
        </pc:spChg>
        <pc:spChg chg="mod">
          <ac:chgData name="Biswas, Abhishek" userId="fb8d240a-d551-4b24-ab9a-9862bbc79dd8" providerId="ADAL" clId="{021F3184-B9B0-48E9-BB84-4F46E3F22836}" dt="2021-08-31T10:23:36.112" v="233" actId="20577"/>
          <ac:spMkLst>
            <pc:docMk/>
            <pc:sldMk cId="3889067802" sldId="300"/>
            <ac:spMk id="479" creationId="{00000000-0000-0000-0000-000000000000}"/>
          </ac:spMkLst>
        </pc:spChg>
        <pc:spChg chg="mod">
          <ac:chgData name="Biswas, Abhishek" userId="fb8d240a-d551-4b24-ab9a-9862bbc79dd8" providerId="ADAL" clId="{021F3184-B9B0-48E9-BB84-4F46E3F22836}" dt="2021-08-31T10:24:37.505" v="238"/>
          <ac:spMkLst>
            <pc:docMk/>
            <pc:sldMk cId="3889067802" sldId="300"/>
            <ac:spMk id="480" creationId="{00000000-0000-0000-0000-000000000000}"/>
          </ac:spMkLst>
        </pc:spChg>
      </pc:sldChg>
      <pc:sldChg chg="modSp add mod replId">
        <pc:chgData name="Biswas, Abhishek" userId="fb8d240a-d551-4b24-ab9a-9862bbc79dd8" providerId="ADAL" clId="{021F3184-B9B0-48E9-BB84-4F46E3F22836}" dt="2021-08-31T10:25:05.108" v="239"/>
        <pc:sldMkLst>
          <pc:docMk/>
          <pc:sldMk cId="3727405183" sldId="301"/>
        </pc:sldMkLst>
        <pc:spChg chg="mod">
          <ac:chgData name="Biswas, Abhishek" userId="fb8d240a-d551-4b24-ab9a-9862bbc79dd8" providerId="ADAL" clId="{021F3184-B9B0-48E9-BB84-4F46E3F22836}" dt="2021-08-31T10:23:43.231" v="235" actId="20577"/>
          <ac:spMkLst>
            <pc:docMk/>
            <pc:sldMk cId="3727405183" sldId="301"/>
            <ac:spMk id="486" creationId="{00000000-0000-0000-0000-000000000000}"/>
          </ac:spMkLst>
        </pc:spChg>
        <pc:spChg chg="mod">
          <ac:chgData name="Biswas, Abhishek" userId="fb8d240a-d551-4b24-ab9a-9862bbc79dd8" providerId="ADAL" clId="{021F3184-B9B0-48E9-BB84-4F46E3F22836}" dt="2021-08-31T10:23:46.774" v="237" actId="20577"/>
          <ac:spMkLst>
            <pc:docMk/>
            <pc:sldMk cId="3727405183" sldId="301"/>
            <ac:spMk id="490" creationId="{00000000-0000-0000-0000-000000000000}"/>
          </ac:spMkLst>
        </pc:spChg>
        <pc:spChg chg="mod">
          <ac:chgData name="Biswas, Abhishek" userId="fb8d240a-d551-4b24-ab9a-9862bbc79dd8" providerId="ADAL" clId="{021F3184-B9B0-48E9-BB84-4F46E3F22836}" dt="2021-08-31T10:25:05.108" v="239"/>
          <ac:spMkLst>
            <pc:docMk/>
            <pc:sldMk cId="3727405183" sldId="301"/>
            <ac:spMk id="491" creationId="{00000000-0000-0000-0000-000000000000}"/>
          </ac:spMkLst>
        </pc:spChg>
      </pc:sldChg>
      <pc:sldChg chg="modSp add mod">
        <pc:chgData name="Biswas, Abhishek" userId="fb8d240a-d551-4b24-ab9a-9862bbc79dd8" providerId="ADAL" clId="{021F3184-B9B0-48E9-BB84-4F46E3F22836}" dt="2021-08-31T10:29:03.661" v="246"/>
        <pc:sldMkLst>
          <pc:docMk/>
          <pc:sldMk cId="838485390" sldId="302"/>
        </pc:sldMkLst>
        <pc:spChg chg="mod">
          <ac:chgData name="Biswas, Abhishek" userId="fb8d240a-d551-4b24-ab9a-9862bbc79dd8" providerId="ADAL" clId="{021F3184-B9B0-48E9-BB84-4F46E3F22836}" dt="2021-08-31T10:25:24.631" v="244" actId="20577"/>
          <ac:spMkLst>
            <pc:docMk/>
            <pc:sldMk cId="838485390" sldId="302"/>
            <ac:spMk id="467" creationId="{00000000-0000-0000-0000-000000000000}"/>
          </ac:spMkLst>
        </pc:spChg>
        <pc:spChg chg="mod">
          <ac:chgData name="Biswas, Abhishek" userId="fb8d240a-d551-4b24-ab9a-9862bbc79dd8" providerId="ADAL" clId="{021F3184-B9B0-48E9-BB84-4F46E3F22836}" dt="2021-08-31T10:26:01.485" v="245"/>
          <ac:spMkLst>
            <pc:docMk/>
            <pc:sldMk cId="838485390" sldId="302"/>
            <ac:spMk id="468" creationId="{00000000-0000-0000-0000-000000000000}"/>
          </ac:spMkLst>
        </pc:spChg>
        <pc:spChg chg="mod">
          <ac:chgData name="Biswas, Abhishek" userId="fb8d240a-d551-4b24-ab9a-9862bbc79dd8" providerId="ADAL" clId="{021F3184-B9B0-48E9-BB84-4F46E3F22836}" dt="2021-08-31T10:29:03.661" v="246"/>
          <ac:spMkLst>
            <pc:docMk/>
            <pc:sldMk cId="838485390" sldId="302"/>
            <ac:spMk id="469" creationId="{00000000-0000-0000-0000-000000000000}"/>
          </ac:spMkLst>
        </pc:spChg>
        <pc:spChg chg="mod">
          <ac:chgData name="Biswas, Abhishek" userId="fb8d240a-d551-4b24-ab9a-9862bbc79dd8" providerId="ADAL" clId="{021F3184-B9B0-48E9-BB84-4F46E3F22836}" dt="2021-08-31T10:25:20.767" v="242" actId="20577"/>
          <ac:spMkLst>
            <pc:docMk/>
            <pc:sldMk cId="838485390" sldId="302"/>
            <ac:spMk id="470" creationId="{00000000-0000-0000-0000-000000000000}"/>
          </ac:spMkLst>
        </pc:spChg>
      </pc:sldChg>
      <pc:sldChg chg="modSp add mod replId">
        <pc:chgData name="Biswas, Abhishek" userId="fb8d240a-d551-4b24-ab9a-9862bbc79dd8" providerId="ADAL" clId="{021F3184-B9B0-48E9-BB84-4F46E3F22836}" dt="2021-08-31T10:29:36.968" v="255"/>
        <pc:sldMkLst>
          <pc:docMk/>
          <pc:sldMk cId="2864773729" sldId="303"/>
        </pc:sldMkLst>
        <pc:spChg chg="mod">
          <ac:chgData name="Biswas, Abhishek" userId="fb8d240a-d551-4b24-ab9a-9862bbc79dd8" providerId="ADAL" clId="{021F3184-B9B0-48E9-BB84-4F46E3F22836}" dt="2021-08-31T10:29:10.508" v="248" actId="20577"/>
          <ac:spMkLst>
            <pc:docMk/>
            <pc:sldMk cId="2864773729" sldId="303"/>
            <ac:spMk id="475" creationId="{00000000-0000-0000-0000-000000000000}"/>
          </ac:spMkLst>
        </pc:spChg>
        <pc:spChg chg="mod">
          <ac:chgData name="Biswas, Abhishek" userId="fb8d240a-d551-4b24-ab9a-9862bbc79dd8" providerId="ADAL" clId="{021F3184-B9B0-48E9-BB84-4F46E3F22836}" dt="2021-08-31T10:29:12.528" v="250" actId="20577"/>
          <ac:spMkLst>
            <pc:docMk/>
            <pc:sldMk cId="2864773729" sldId="303"/>
            <ac:spMk id="479" creationId="{00000000-0000-0000-0000-000000000000}"/>
          </ac:spMkLst>
        </pc:spChg>
        <pc:spChg chg="mod">
          <ac:chgData name="Biswas, Abhishek" userId="fb8d240a-d551-4b24-ab9a-9862bbc79dd8" providerId="ADAL" clId="{021F3184-B9B0-48E9-BB84-4F46E3F22836}" dt="2021-08-31T10:29:36.968" v="255"/>
          <ac:spMkLst>
            <pc:docMk/>
            <pc:sldMk cId="2864773729" sldId="303"/>
            <ac:spMk id="480" creationId="{00000000-0000-0000-0000-000000000000}"/>
          </ac:spMkLst>
        </pc:spChg>
      </pc:sldChg>
      <pc:sldChg chg="modSp add mod replId">
        <pc:chgData name="Biswas, Abhishek" userId="fb8d240a-d551-4b24-ab9a-9862bbc79dd8" providerId="ADAL" clId="{021F3184-B9B0-48E9-BB84-4F46E3F22836}" dt="2021-08-31T10:29:55.548" v="256"/>
        <pc:sldMkLst>
          <pc:docMk/>
          <pc:sldMk cId="3093638770" sldId="304"/>
        </pc:sldMkLst>
        <pc:spChg chg="mod">
          <ac:chgData name="Biswas, Abhishek" userId="fb8d240a-d551-4b24-ab9a-9862bbc79dd8" providerId="ADAL" clId="{021F3184-B9B0-48E9-BB84-4F46E3F22836}" dt="2021-08-31T10:29:16.939" v="252" actId="20577"/>
          <ac:spMkLst>
            <pc:docMk/>
            <pc:sldMk cId="3093638770" sldId="304"/>
            <ac:spMk id="486" creationId="{00000000-0000-0000-0000-000000000000}"/>
          </ac:spMkLst>
        </pc:spChg>
        <pc:spChg chg="mod">
          <ac:chgData name="Biswas, Abhishek" userId="fb8d240a-d551-4b24-ab9a-9862bbc79dd8" providerId="ADAL" clId="{021F3184-B9B0-48E9-BB84-4F46E3F22836}" dt="2021-08-31T10:29:18.944" v="254" actId="20577"/>
          <ac:spMkLst>
            <pc:docMk/>
            <pc:sldMk cId="3093638770" sldId="304"/>
            <ac:spMk id="490" creationId="{00000000-0000-0000-0000-000000000000}"/>
          </ac:spMkLst>
        </pc:spChg>
        <pc:spChg chg="mod">
          <ac:chgData name="Biswas, Abhishek" userId="fb8d240a-d551-4b24-ab9a-9862bbc79dd8" providerId="ADAL" clId="{021F3184-B9B0-48E9-BB84-4F46E3F22836}" dt="2021-08-31T10:29:55.548" v="256"/>
          <ac:spMkLst>
            <pc:docMk/>
            <pc:sldMk cId="3093638770" sldId="304"/>
            <ac:spMk id="491" creationId="{00000000-0000-0000-0000-000000000000}"/>
          </ac:spMkLst>
        </pc:spChg>
      </pc:sldChg>
      <pc:sldChg chg="add">
        <pc:chgData name="Biswas, Abhishek" userId="fb8d240a-d551-4b24-ab9a-9862bbc79dd8" providerId="ADAL" clId="{021F3184-B9B0-48E9-BB84-4F46E3F22836}" dt="2021-08-31T11:57:55.689" v="257" actId="2890"/>
        <pc:sldMkLst>
          <pc:docMk/>
          <pc:sldMk cId="53072181" sldId="305"/>
        </pc:sldMkLst>
      </pc:sldChg>
      <pc:sldMasterChg chg="delSldLayout modSldLayout">
        <pc:chgData name="Biswas, Abhishek" userId="fb8d240a-d551-4b24-ab9a-9862bbc79dd8" providerId="ADAL" clId="{021F3184-B9B0-48E9-BB84-4F46E3F22836}" dt="2021-08-31T10:06:38.329" v="100" actId="20577"/>
        <pc:sldMasterMkLst>
          <pc:docMk/>
          <pc:sldMasterMk cId="0" sldId="2147483658"/>
        </pc:sldMasterMkLst>
        <pc:sldLayoutChg chg="addSp delSp modSp mod">
          <pc:chgData name="Biswas, Abhishek" userId="fb8d240a-d551-4b24-ab9a-9862bbc79dd8" providerId="ADAL" clId="{021F3184-B9B0-48E9-BB84-4F46E3F22836}" dt="2021-08-31T10:06:38.329" v="100" actId="20577"/>
          <pc:sldLayoutMkLst>
            <pc:docMk/>
            <pc:sldMasterMk cId="0" sldId="2147483658"/>
            <pc:sldLayoutMk cId="0" sldId="2147483648"/>
          </pc:sldLayoutMkLst>
          <pc:spChg chg="add del">
            <ac:chgData name="Biswas, Abhishek" userId="fb8d240a-d551-4b24-ab9a-9862bbc79dd8" providerId="ADAL" clId="{021F3184-B9B0-48E9-BB84-4F46E3F22836}" dt="2021-08-31T10:05:27.160" v="63"/>
            <ac:spMkLst>
              <pc:docMk/>
              <pc:sldMasterMk cId="0" sldId="2147483658"/>
              <pc:sldLayoutMk cId="0" sldId="2147483648"/>
              <ac:spMk id="2" creationId="{00CF4855-294E-45B8-9E7A-CE5036A7D241}"/>
            </ac:spMkLst>
          </pc:spChg>
          <pc:spChg chg="add del">
            <ac:chgData name="Biswas, Abhishek" userId="fb8d240a-d551-4b24-ab9a-9862bbc79dd8" providerId="ADAL" clId="{021F3184-B9B0-48E9-BB84-4F46E3F22836}" dt="2021-08-31T10:05:44.704" v="65" actId="478"/>
            <ac:spMkLst>
              <pc:docMk/>
              <pc:sldMasterMk cId="0" sldId="2147483658"/>
              <pc:sldLayoutMk cId="0" sldId="2147483648"/>
              <ac:spMk id="3" creationId="{8743B663-72EB-46E0-BB91-475FA6F5AE41}"/>
            </ac:spMkLst>
          </pc:spChg>
          <pc:spChg chg="mod">
            <ac:chgData name="Biswas, Abhishek" userId="fb8d240a-d551-4b24-ab9a-9862bbc79dd8" providerId="ADAL" clId="{021F3184-B9B0-48E9-BB84-4F46E3F22836}" dt="2021-08-31T10:06:38.329" v="100" actId="20577"/>
            <ac:spMkLst>
              <pc:docMk/>
              <pc:sldMasterMk cId="0" sldId="2147483658"/>
              <pc:sldLayoutMk cId="0" sldId="2147483648"/>
              <ac:spMk id="16" creationId="{00000000-0000-0000-0000-000000000000}"/>
            </ac:spMkLst>
          </pc:spChg>
        </pc:sldLayoutChg>
        <pc:sldLayoutChg chg="del">
          <pc:chgData name="Biswas, Abhishek" userId="fb8d240a-d551-4b24-ab9a-9862bbc79dd8" providerId="ADAL" clId="{021F3184-B9B0-48E9-BB84-4F46E3F22836}" dt="2021-08-30T17:52:08.487" v="11" actId="47"/>
          <pc:sldLayoutMkLst>
            <pc:docMk/>
            <pc:sldMasterMk cId="0" sldId="2147483658"/>
            <pc:sldLayoutMk cId="0" sldId="2147483656"/>
          </pc:sldLayoutMkLst>
        </pc:sldLayoutChg>
      </pc:sldMasterChg>
    </pc:docChg>
  </pc:docChgLst>
  <pc:docChgLst>
    <pc:chgData name="Blerck, Irene van" userId="S::blerck.i@buas.nl::a459afc0-a645-4902-97f4-db4ffab93732" providerId="AD" clId="Web-{93F31332-918B-45B0-A28E-5082ED56062B}"/>
    <pc:docChg chg="modSld">
      <pc:chgData name="Blerck, Irene van" userId="S::blerck.i@buas.nl::a459afc0-a645-4902-97f4-db4ffab93732" providerId="AD" clId="Web-{93F31332-918B-45B0-A28E-5082ED56062B}" dt="2021-09-17T14:25:59.778" v="24" actId="20577"/>
      <pc:docMkLst>
        <pc:docMk/>
      </pc:docMkLst>
      <pc:sldChg chg="modSp">
        <pc:chgData name="Blerck, Irene van" userId="S::blerck.i@buas.nl::a459afc0-a645-4902-97f4-db4ffab93732" providerId="AD" clId="Web-{93F31332-918B-45B0-A28E-5082ED56062B}" dt="2021-09-17T14:25:59.778" v="24" actId="20577"/>
        <pc:sldMkLst>
          <pc:docMk/>
          <pc:sldMk cId="0" sldId="265"/>
        </pc:sldMkLst>
        <pc:spChg chg="mod">
          <ac:chgData name="Blerck, Irene van" userId="S::blerck.i@buas.nl::a459afc0-a645-4902-97f4-db4ffab93732" providerId="AD" clId="Web-{93F31332-918B-45B0-A28E-5082ED56062B}" dt="2021-09-17T14:25:59.778" v="24" actId="20577"/>
          <ac:spMkLst>
            <pc:docMk/>
            <pc:sldMk cId="0" sldId="265"/>
            <ac:spMk id="174" creationId="{00000000-0000-0000-0000-000000000000}"/>
          </ac:spMkLst>
        </pc:spChg>
      </pc:sldChg>
    </pc:docChg>
  </pc:docChgLst>
  <pc:docChgLst>
    <pc:chgData name="Kozlova, Zhanna" userId="S::kozlova.z@buas.nl::8d63d5a7-3991-4693-b13a-8e2a489aa357" providerId="AD" clId="Web-{CCDE9E4E-5D09-4395-A348-E3BF5775B480}"/>
    <pc:docChg chg="modSld">
      <pc:chgData name="Kozlova, Zhanna" userId="S::kozlova.z@buas.nl::8d63d5a7-3991-4693-b13a-8e2a489aa357" providerId="AD" clId="Web-{CCDE9E4E-5D09-4395-A348-E3BF5775B480}" dt="2021-09-17T15:01:29.178" v="173" actId="20577"/>
      <pc:docMkLst>
        <pc:docMk/>
      </pc:docMkLst>
      <pc:sldChg chg="modSp">
        <pc:chgData name="Kozlova, Zhanna" userId="S::kozlova.z@buas.nl::8d63d5a7-3991-4693-b13a-8e2a489aa357" providerId="AD" clId="Web-{CCDE9E4E-5D09-4395-A348-E3BF5775B480}" dt="2021-09-17T15:01:29.178" v="173" actId="20577"/>
        <pc:sldMkLst>
          <pc:docMk/>
          <pc:sldMk cId="0" sldId="265"/>
        </pc:sldMkLst>
        <pc:spChg chg="mod">
          <ac:chgData name="Kozlova, Zhanna" userId="S::kozlova.z@buas.nl::8d63d5a7-3991-4693-b13a-8e2a489aa357" providerId="AD" clId="Web-{CCDE9E4E-5D09-4395-A348-E3BF5775B480}" dt="2021-09-17T15:01:29.178" v="173" actId="20577"/>
          <ac:spMkLst>
            <pc:docMk/>
            <pc:sldMk cId="0" sldId="265"/>
            <ac:spMk id="174" creationId="{00000000-0000-0000-0000-000000000000}"/>
          </ac:spMkLst>
        </pc:spChg>
      </pc:sldChg>
    </pc:docChg>
  </pc:docChgLst>
</pc:chgInfo>
</file>

<file path=ppt/media/image1.png>
</file>

<file path=ppt/media/image10.png>
</file>

<file path=ppt/media/image2.jpeg>
</file>

<file path=ppt/media/image3.jpe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b4f495656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b4f495656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5e44ff1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5e44ff1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b602ea5a7_1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b602ea5a7_1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983444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877827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782411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9777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b4f495656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b4f495656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539993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45870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93011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75233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60816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623156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6b4f495656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6b4f495656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 BUT SHOULD BE UPDATED REGULARLY</a:t>
            </a:r>
            <a:endParaRPr dirty="0"/>
          </a:p>
          <a:p>
            <a:pPr marL="0" lvl="0" indent="0" algn="l" rtl="0">
              <a:spcBef>
                <a:spcPts val="0"/>
              </a:spcBef>
              <a:spcAft>
                <a:spcPts val="0"/>
              </a:spcAft>
              <a:buNone/>
            </a:pPr>
            <a:r>
              <a:rPr lang="en"/>
              <a:t>This is where you link your evidence to each of the Intended Learning Outcomes of this block.</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b4f495656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b4f495656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a:extLst>
            <a:ext uri="{FF2B5EF4-FFF2-40B4-BE49-F238E27FC236}">
              <a16:creationId xmlns:a16="http://schemas.microsoft.com/office/drawing/2014/main" id="{BE68DBC8-B38A-0F18-1CED-B45EC32356DE}"/>
            </a:ext>
          </a:extLst>
        </p:cNvPr>
        <p:cNvGrpSpPr/>
        <p:nvPr/>
      </p:nvGrpSpPr>
      <p:grpSpPr>
        <a:xfrm>
          <a:off x="0" y="0"/>
          <a:ext cx="0" cy="0"/>
          <a:chOff x="0" y="0"/>
          <a:chExt cx="0" cy="0"/>
        </a:xfrm>
      </p:grpSpPr>
      <p:sp>
        <p:nvSpPr>
          <p:cNvPr id="453" name="Google Shape;453;g6b602ea5a7_1_346:notes">
            <a:extLst>
              <a:ext uri="{FF2B5EF4-FFF2-40B4-BE49-F238E27FC236}">
                <a16:creationId xmlns:a16="http://schemas.microsoft.com/office/drawing/2014/main" id="{1EBA6676-4DBF-4C7D-A119-EC6CF909EC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6b602ea5a7_1_346:notes">
            <a:extLst>
              <a:ext uri="{FF2B5EF4-FFF2-40B4-BE49-F238E27FC236}">
                <a16:creationId xmlns:a16="http://schemas.microsoft.com/office/drawing/2014/main" id="{46FCE1C2-1080-A9B4-C5D1-6250C9AD41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25584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a:extLst>
            <a:ext uri="{FF2B5EF4-FFF2-40B4-BE49-F238E27FC236}">
              <a16:creationId xmlns:a16="http://schemas.microsoft.com/office/drawing/2014/main" id="{BE68DBC8-B38A-0F18-1CED-B45EC32356DE}"/>
            </a:ext>
          </a:extLst>
        </p:cNvPr>
        <p:cNvGrpSpPr/>
        <p:nvPr/>
      </p:nvGrpSpPr>
      <p:grpSpPr>
        <a:xfrm>
          <a:off x="0" y="0"/>
          <a:ext cx="0" cy="0"/>
          <a:chOff x="0" y="0"/>
          <a:chExt cx="0" cy="0"/>
        </a:xfrm>
      </p:grpSpPr>
      <p:sp>
        <p:nvSpPr>
          <p:cNvPr id="453" name="Google Shape;453;g6b602ea5a7_1_346:notes">
            <a:extLst>
              <a:ext uri="{FF2B5EF4-FFF2-40B4-BE49-F238E27FC236}">
                <a16:creationId xmlns:a16="http://schemas.microsoft.com/office/drawing/2014/main" id="{1EBA6676-4DBF-4C7D-A119-EC6CF909EC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6b602ea5a7_1_346:notes">
            <a:extLst>
              <a:ext uri="{FF2B5EF4-FFF2-40B4-BE49-F238E27FC236}">
                <a16:creationId xmlns:a16="http://schemas.microsoft.com/office/drawing/2014/main" id="{46FCE1C2-1080-A9B4-C5D1-6250C9AD41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08241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6b602ea5a7_1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6b602ea5a7_1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6b602ea5a7_1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6b602ea5a7_1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08974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8975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33904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826570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1039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dirty="0"/>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dirty="0"/>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dirty="0"/>
          </a:p>
          <a:p>
            <a:pPr marL="0" lvl="0" indent="0" algn="l" rtl="0">
              <a:spcBef>
                <a:spcPts val="0"/>
              </a:spcBef>
              <a:spcAft>
                <a:spcPts val="0"/>
              </a:spcAft>
              <a:buNone/>
            </a:pPr>
            <a:r>
              <a:rPr lang="en"/>
              <a:t>(Some reflection is almost always a good idea as it provides the foundation for Section C.)</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24997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551766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32783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6480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26842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6b4f495656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6b4f495656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a:t>
            </a:r>
            <a:endParaRPr/>
          </a:p>
          <a:p>
            <a:pPr marL="0" lvl="0" indent="0" algn="l" rtl="0">
              <a:spcBef>
                <a:spcPts val="0"/>
              </a:spcBef>
              <a:spcAft>
                <a:spcPts val="0"/>
              </a:spcAft>
              <a:buNone/>
            </a:pPr>
            <a:r>
              <a:rPr lang="en"/>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b602ea5a7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b602ea5a7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b602ea5a7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6b602ea5a7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150914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5234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6b602ea5a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6b602ea5a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dirty="0"/>
          </a:p>
          <a:p>
            <a:pPr marL="0" lvl="0" indent="0" algn="l" rtl="0">
              <a:spcBef>
                <a:spcPts val="0"/>
              </a:spcBef>
              <a:spcAft>
                <a:spcPts val="0"/>
              </a:spcAft>
              <a:buNone/>
            </a:pPr>
            <a:r>
              <a:rPr lang="en"/>
              <a:t>Copy and paste the bullet points you listed on the “Lessons Learned” page in section C of your last block’s log.</a:t>
            </a:r>
            <a:endParaRPr dirty="0"/>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6b602ea5a7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6b602ea5a7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dirty="0"/>
          </a:p>
          <a:p>
            <a:pPr marL="0" lvl="0" indent="0" algn="l" rtl="0">
              <a:spcBef>
                <a:spcPts val="0"/>
              </a:spcBef>
              <a:spcAft>
                <a:spcPts val="0"/>
              </a:spcAft>
              <a:buNone/>
            </a:pPr>
            <a:r>
              <a:rPr lang="en"/>
              <a:t>Copy and paste the bullet points you listed on the “Lessons Learned” page in section C of your last block’s log.</a:t>
            </a:r>
            <a:endParaRPr dirty="0"/>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6b602ea5a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b602ea5a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your goals for this block using the SMARTER method. Make sure they are clear, relevant, have a measurable outcome, and can be recorded. Consider how well do they align with the role(s) you wish to take, and with the requirements given in the project brief. Think about the objectives you plan to choose, or that are mandated by the project. Are there any competencies that you need to focus on?</a:t>
            </a:r>
            <a:endParaRPr/>
          </a:p>
          <a:p>
            <a:pPr marL="0" lvl="0" indent="0" algn="l" rtl="0">
              <a:spcBef>
                <a:spcPts val="0"/>
              </a:spcBef>
              <a:spcAft>
                <a:spcPts val="0"/>
              </a:spcAft>
              <a:buNone/>
            </a:pPr>
            <a:endParaRPr/>
          </a:p>
          <a:p>
            <a:pPr marL="0" lvl="0" indent="0" algn="l" rtl="0">
              <a:spcBef>
                <a:spcPts val="0"/>
              </a:spcBef>
              <a:spcAft>
                <a:spcPts val="0"/>
              </a:spcAft>
              <a:buNone/>
            </a:pPr>
            <a:r>
              <a:rPr lang="en"/>
              <a:t>For each goal, find concrete examples of tasks you expect to undertake that will demonstrate this within the project for the block. Make sure the plan has an outcome that can be tracked and assessed. Make sure you have a clearly stated target for each goal. If you are unsure of how to demonstrate something, ask for help from your teachers.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a:extLst>
            <a:ext uri="{FF2B5EF4-FFF2-40B4-BE49-F238E27FC236}">
              <a16:creationId xmlns:a16="http://schemas.microsoft.com/office/drawing/2014/main" id="{8FB97015-4ADE-4549-AC23-CAA54346F69F}"/>
            </a:ext>
          </a:extLst>
        </p:cNvPr>
        <p:cNvGrpSpPr/>
        <p:nvPr/>
      </p:nvGrpSpPr>
      <p:grpSpPr>
        <a:xfrm>
          <a:off x="0" y="0"/>
          <a:ext cx="0" cy="0"/>
          <a:chOff x="0" y="0"/>
          <a:chExt cx="0" cy="0"/>
        </a:xfrm>
      </p:grpSpPr>
      <p:sp>
        <p:nvSpPr>
          <p:cNvPr id="140" name="Google Shape;140;g6b602ea5a7_1_93:notes">
            <a:extLst>
              <a:ext uri="{FF2B5EF4-FFF2-40B4-BE49-F238E27FC236}">
                <a16:creationId xmlns:a16="http://schemas.microsoft.com/office/drawing/2014/main" id="{7072B4E7-C276-372A-4706-CFABACA217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b602ea5a7_1_93:notes">
            <a:extLst>
              <a:ext uri="{FF2B5EF4-FFF2-40B4-BE49-F238E27FC236}">
                <a16:creationId xmlns:a16="http://schemas.microsoft.com/office/drawing/2014/main" id="{FBF63B79-7E49-98BC-07C9-3549088D2F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your goals for this block using the SMARTER method. Make sure they are clear, relevant, have a measurable outcome, and can be recorded. Consider how well do they align with the role(s) you wish to take, and with the requirements given in the project brief. Think about the objectives you plan to choose, or that are mandated by the project. Are there any competencies that you need to focus on?</a:t>
            </a:r>
            <a:endParaRPr/>
          </a:p>
          <a:p>
            <a:pPr marL="0" lvl="0" indent="0" algn="l" rtl="0">
              <a:spcBef>
                <a:spcPts val="0"/>
              </a:spcBef>
              <a:spcAft>
                <a:spcPts val="0"/>
              </a:spcAft>
              <a:buNone/>
            </a:pPr>
            <a:endParaRPr/>
          </a:p>
          <a:p>
            <a:pPr marL="0" lvl="0" indent="0" algn="l" rtl="0">
              <a:spcBef>
                <a:spcPts val="0"/>
              </a:spcBef>
              <a:spcAft>
                <a:spcPts val="0"/>
              </a:spcAft>
              <a:buNone/>
            </a:pPr>
            <a:r>
              <a:rPr lang="en"/>
              <a:t>For each goal, find concrete examples of tasks you expect to undertake that will demonstrate this within the project for the block. Make sure the plan has an outcome that can be tracked and assessed. Make sure you have a clearly stated target for each goal. If you are unsure of how to demonstrate something, ask for help from your teachers.</a:t>
            </a:r>
            <a:endParaRPr/>
          </a:p>
        </p:txBody>
      </p:sp>
    </p:spTree>
    <p:extLst>
      <p:ext uri="{BB962C8B-B14F-4D97-AF65-F5344CB8AC3E}">
        <p14:creationId xmlns:p14="http://schemas.microsoft.com/office/powerpoint/2010/main" val="19154142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extLst>
      <p:ext uri="{BB962C8B-B14F-4D97-AF65-F5344CB8AC3E}">
        <p14:creationId xmlns:p14="http://schemas.microsoft.com/office/powerpoint/2010/main" val="3267376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s://adsai.buas.nl/Year2/BlockB/"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_1">
    <p:bg>
      <p:bgPr>
        <a:solidFill>
          <a:srgbClr val="EC781C"/>
        </a:solidFill>
        <a:effectLst/>
      </p:bgPr>
    </p:bg>
    <p:spTree>
      <p:nvGrpSpPr>
        <p:cNvPr id="1" name="Shape 9"/>
        <p:cNvGrpSpPr/>
        <p:nvPr/>
      </p:nvGrpSpPr>
      <p:grpSpPr>
        <a:xfrm>
          <a:off x="0" y="0"/>
          <a:ext cx="0" cy="0"/>
          <a:chOff x="0" y="0"/>
          <a:chExt cx="0" cy="0"/>
        </a:xfrm>
      </p:grpSpPr>
      <p:sp>
        <p:nvSpPr>
          <p:cNvPr id="10" name="Google Shape;10;p2"/>
          <p:cNvSpPr/>
          <p:nvPr/>
        </p:nvSpPr>
        <p:spPr>
          <a:xfrm>
            <a:off x="3109025" y="-1200"/>
            <a:ext cx="6035100" cy="51462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363525"/>
            <a:ext cx="9144000" cy="77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57600" y="548650"/>
            <a:ext cx="4937700" cy="3264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pic>
        <p:nvPicPr>
          <p:cNvPr id="14" name="Google Shape;14;p2"/>
          <p:cNvPicPr preferRelativeResize="0"/>
          <p:nvPr/>
        </p:nvPicPr>
        <p:blipFill>
          <a:blip r:embed="rId2">
            <a:alphaModFix/>
          </a:blip>
          <a:stretch>
            <a:fillRect/>
          </a:stretch>
        </p:blipFill>
        <p:spPr>
          <a:xfrm>
            <a:off x="164592" y="4523578"/>
            <a:ext cx="1329394" cy="457200"/>
          </a:xfrm>
          <a:prstGeom prst="rect">
            <a:avLst/>
          </a:prstGeom>
          <a:noFill/>
          <a:ln>
            <a:noFill/>
          </a:ln>
        </p:spPr>
      </p:pic>
      <p:sp>
        <p:nvSpPr>
          <p:cNvPr id="16" name="Google Shape;16;p2"/>
          <p:cNvSpPr txBox="1"/>
          <p:nvPr/>
        </p:nvSpPr>
        <p:spPr>
          <a:xfrm>
            <a:off x="1846250" y="4412100"/>
            <a:ext cx="6527400" cy="598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700" b="1" dirty="0">
                <a:solidFill>
                  <a:srgbClr val="999999"/>
                </a:solidFill>
                <a:latin typeface="Helvetica Neue"/>
                <a:ea typeface="Helvetica Neue"/>
                <a:cs typeface="Helvetica Neue"/>
                <a:sym typeface="Helvetica Neue"/>
              </a:rPr>
              <a:t>Project Brief &amp; Assessment Assignment : </a:t>
            </a:r>
            <a:r>
              <a:rPr lang="en" sz="700" b="1" dirty="0">
                <a:latin typeface="Helvetica Neue"/>
                <a:ea typeface="Helvetica Neue"/>
                <a:cs typeface="Helvetica Neue"/>
                <a:sym typeface="Helvetica Neue"/>
              </a:rPr>
              <a:t>In Microsoft Team </a:t>
            </a:r>
            <a:r>
              <a:rPr kumimoji="0" lang="en-GB" altLang="en-US" sz="700" b="1" i="0" u="none" strike="noStrike" cap="none" normalizeH="0" baseline="0" dirty="0">
                <a:ln>
                  <a:noFill/>
                </a:ln>
                <a:solidFill>
                  <a:srgbClr val="242424"/>
                </a:solidFill>
                <a:effectLst/>
                <a:latin typeface="Segoe UI" panose="020B0502040204020203" pitchFamily="34" charset="0"/>
                <a:cs typeface="Segoe UI" panose="020B0502040204020203" pitchFamily="34" charset="0"/>
              </a:rPr>
              <a:t>FAI</a:t>
            </a:r>
            <a:r>
              <a:rPr kumimoji="0" lang="en-NL" altLang="en-US" sz="700" b="1" i="0" u="none" strike="noStrike" cap="none" normalizeH="0" baseline="0" dirty="0">
                <a:ln>
                  <a:noFill/>
                </a:ln>
                <a:solidFill>
                  <a:srgbClr val="242424"/>
                </a:solidFill>
                <a:effectLst/>
                <a:latin typeface="Segoe UI" panose="020B0502040204020203" pitchFamily="34" charset="0"/>
                <a:cs typeface="Segoe UI" panose="020B0502040204020203" pitchFamily="34" charset="0"/>
              </a:rPr>
              <a:t>2</a:t>
            </a:r>
            <a:r>
              <a:rPr kumimoji="0" lang="en-GB" altLang="en-US" sz="700" b="1" i="0" u="none" strike="noStrike" cap="none" normalizeH="0" baseline="0" dirty="0">
                <a:ln>
                  <a:noFill/>
                </a:ln>
                <a:solidFill>
                  <a:srgbClr val="242424"/>
                </a:solidFill>
                <a:effectLst/>
                <a:latin typeface="Segoe UI" panose="020B0502040204020203" pitchFamily="34" charset="0"/>
                <a:cs typeface="Segoe UI" panose="020B0502040204020203" pitchFamily="34" charset="0"/>
              </a:rPr>
              <a:t>.P2-01  Project </a:t>
            </a:r>
            <a:r>
              <a:rPr kumimoji="0" lang="en-NL" altLang="en-US" sz="700" b="1" i="0" u="none" strike="noStrike" cap="none" normalizeH="0" baseline="0" dirty="0">
                <a:ln>
                  <a:noFill/>
                </a:ln>
                <a:solidFill>
                  <a:srgbClr val="242424"/>
                </a:solidFill>
                <a:effectLst/>
                <a:latin typeface="Segoe UI" panose="020B0502040204020203" pitchFamily="34" charset="0"/>
                <a:cs typeface="Segoe UI" panose="020B0502040204020203" pitchFamily="34" charset="0"/>
              </a:rPr>
              <a:t>2</a:t>
            </a:r>
            <a:r>
              <a:rPr kumimoji="0" lang="en-GB" altLang="en-US" sz="700" b="1" i="0" u="none" strike="noStrike" cap="none" normalizeH="0" baseline="0" dirty="0">
                <a:ln>
                  <a:noFill/>
                </a:ln>
                <a:solidFill>
                  <a:srgbClr val="242424"/>
                </a:solidFill>
                <a:effectLst/>
                <a:latin typeface="Segoe UI" panose="020B0502040204020203" pitchFamily="34" charset="0"/>
                <a:cs typeface="Segoe UI" panose="020B0502040204020203" pitchFamily="34" charset="0"/>
              </a:rPr>
              <a:t>B ADS&amp;AI</a:t>
            </a:r>
            <a:endParaRPr sz="700" b="1" dirty="0">
              <a:latin typeface="Helvetica Neue"/>
              <a:ea typeface="Helvetica Neue"/>
              <a:cs typeface="Helvetica Neue"/>
              <a:sym typeface="Helvetica Neue"/>
            </a:endParaRPr>
          </a:p>
          <a:p>
            <a:pPr marL="0" lvl="0" indent="0" algn="l" rtl="0">
              <a:spcBef>
                <a:spcPts val="0"/>
              </a:spcBef>
              <a:spcAft>
                <a:spcPts val="0"/>
              </a:spcAft>
              <a:buNone/>
            </a:pPr>
            <a:r>
              <a:rPr lang="en" sz="700" b="1" dirty="0">
                <a:solidFill>
                  <a:srgbClr val="999999"/>
                </a:solidFill>
                <a:latin typeface="Helvetica Neue"/>
                <a:ea typeface="Helvetica Neue"/>
                <a:cs typeface="Helvetica Neue"/>
                <a:sym typeface="Helvetica Neue"/>
              </a:rPr>
              <a:t>GitHub </a:t>
            </a:r>
            <a:r>
              <a:rPr lang="en-NL" sz="700" b="1" dirty="0">
                <a:solidFill>
                  <a:srgbClr val="999999"/>
                </a:solidFill>
                <a:latin typeface="Helvetica Neue"/>
                <a:ea typeface="Helvetica Neue"/>
                <a:cs typeface="Helvetica Neue"/>
                <a:sym typeface="Helvetica Neue"/>
              </a:rPr>
              <a:t>Page</a:t>
            </a:r>
            <a:r>
              <a:rPr lang="en" sz="700" b="1" dirty="0">
                <a:solidFill>
                  <a:srgbClr val="999999"/>
                </a:solidFill>
                <a:latin typeface="Helvetica Neue"/>
                <a:ea typeface="Helvetica Neue"/>
                <a:cs typeface="Helvetica Neue"/>
                <a:sym typeface="Helvetica Neue"/>
              </a:rPr>
              <a:t>: </a:t>
            </a:r>
            <a:r>
              <a:rPr lang="en-US" sz="700" b="1" dirty="0">
                <a:solidFill>
                  <a:srgbClr val="999999"/>
                </a:solidFill>
                <a:latin typeface="Helvetica Neue"/>
                <a:ea typeface="Helvetica Neue"/>
                <a:cs typeface="Helvetica Neue"/>
                <a:sym typeface="Helvetica Neue"/>
                <a:hlinkClick r:id="rId3"/>
              </a:rPr>
              <a:t>https://adsai.buas.nl/Year2/BlockB/</a:t>
            </a:r>
            <a:r>
              <a:rPr lang="en-NL" sz="700" b="1" dirty="0">
                <a:solidFill>
                  <a:srgbClr val="999999"/>
                </a:solidFill>
                <a:latin typeface="Helvetica Neue"/>
                <a:ea typeface="Helvetica Neue"/>
                <a:cs typeface="Helvetica Neue"/>
                <a:sym typeface="Helvetica Neue"/>
              </a:rPr>
              <a:t> </a:t>
            </a:r>
            <a:endParaRPr dirty="0">
              <a:latin typeface="Roboto"/>
              <a:ea typeface="Roboto"/>
              <a:cs typeface="Roboto"/>
              <a:sym typeface="Robo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CUSTOM_1_2">
    <p:bg>
      <p:bgPr>
        <a:solidFill>
          <a:srgbClr val="666666"/>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6000"/>
              <a:buFont typeface="Roboto Thin"/>
              <a:buNone/>
              <a:defRPr sz="6000" b="0">
                <a:solidFill>
                  <a:srgbClr val="FFFFFF"/>
                </a:solidFill>
                <a:latin typeface="Roboto Thin"/>
                <a:ea typeface="Roboto Thin"/>
                <a:cs typeface="Roboto Thin"/>
                <a:sym typeface="Roboto Thin"/>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9" name="Google Shape;19;p3"/>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1pPr>
            <a:lvl2pPr lvl="1"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2pPr>
            <a:lvl3pPr lvl="2"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3pPr>
            <a:lvl4pPr lvl="3"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4pPr>
            <a:lvl5pPr lvl="4"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5pPr>
            <a:lvl6pPr lvl="5"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6pPr>
            <a:lvl7pPr lvl="6"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7pPr>
            <a:lvl8pPr lvl="7"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8pPr>
            <a:lvl9pPr lvl="8"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9pPr>
          </a:lstStyle>
          <a:p>
            <a:endParaRPr/>
          </a:p>
        </p:txBody>
      </p:sp>
      <p:sp>
        <p:nvSpPr>
          <p:cNvPr id="2" name="Rectangle 1">
            <a:extLst>
              <a:ext uri="{FF2B5EF4-FFF2-40B4-BE49-F238E27FC236}">
                <a16:creationId xmlns:a16="http://schemas.microsoft.com/office/drawing/2014/main" id="{ED2E902F-3793-054A-A49F-5F75EC799503}"/>
              </a:ext>
            </a:extLst>
          </p:cNvPr>
          <p:cNvSpPr/>
          <p:nvPr userDrawn="1"/>
        </p:nvSpPr>
        <p:spPr>
          <a:xfrm>
            <a:off x="0" y="4393870"/>
            <a:ext cx="9144000" cy="7496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oogle Shape;20;p3"/>
          <p:cNvPicPr preferRelativeResize="0"/>
          <p:nvPr/>
        </p:nvPicPr>
        <p:blipFill>
          <a:blip r:embed="rId2">
            <a:alphaModFix/>
          </a:blip>
          <a:stretch>
            <a:fillRect/>
          </a:stretch>
        </p:blipFill>
        <p:spPr>
          <a:xfrm>
            <a:off x="7214616" y="4434840"/>
            <a:ext cx="1691640" cy="58267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Sub-Header">
  <p:cSld name="CUSTOM_1_2_1">
    <p:bg>
      <p:bgPr>
        <a:solidFill>
          <a:srgbClr val="666666"/>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Roboto Thin"/>
              <a:buNone/>
              <a:defRPr sz="6000" b="0">
                <a:latin typeface="Roboto Thin"/>
                <a:ea typeface="Roboto Thin"/>
                <a:cs typeface="Roboto Thin"/>
                <a:sym typeface="Roboto Thin"/>
              </a:defRPr>
            </a:lvl1pPr>
            <a:lvl2pPr lvl="1" algn="ctr" rtl="0">
              <a:spcBef>
                <a:spcPts val="0"/>
              </a:spcBef>
              <a:spcAft>
                <a:spcPts val="0"/>
              </a:spcAft>
              <a:buClr>
                <a:srgbClr val="434343"/>
              </a:buClr>
              <a:buSzPts val="3600"/>
              <a:buNone/>
              <a:defRPr sz="3600">
                <a:solidFill>
                  <a:srgbClr val="434343"/>
                </a:solidFill>
              </a:defRPr>
            </a:lvl2pPr>
            <a:lvl3pPr lvl="2" algn="ctr" rtl="0">
              <a:spcBef>
                <a:spcPts val="0"/>
              </a:spcBef>
              <a:spcAft>
                <a:spcPts val="0"/>
              </a:spcAft>
              <a:buClr>
                <a:srgbClr val="434343"/>
              </a:buClr>
              <a:buSzPts val="3600"/>
              <a:buNone/>
              <a:defRPr sz="3600">
                <a:solidFill>
                  <a:srgbClr val="434343"/>
                </a:solidFill>
              </a:defRPr>
            </a:lvl3pPr>
            <a:lvl4pPr lvl="3" algn="ctr" rtl="0">
              <a:spcBef>
                <a:spcPts val="0"/>
              </a:spcBef>
              <a:spcAft>
                <a:spcPts val="0"/>
              </a:spcAft>
              <a:buClr>
                <a:srgbClr val="434343"/>
              </a:buClr>
              <a:buSzPts val="3600"/>
              <a:buNone/>
              <a:defRPr sz="3600">
                <a:solidFill>
                  <a:srgbClr val="434343"/>
                </a:solidFill>
              </a:defRPr>
            </a:lvl4pPr>
            <a:lvl5pPr lvl="4" algn="ctr" rtl="0">
              <a:spcBef>
                <a:spcPts val="0"/>
              </a:spcBef>
              <a:spcAft>
                <a:spcPts val="0"/>
              </a:spcAft>
              <a:buClr>
                <a:srgbClr val="434343"/>
              </a:buClr>
              <a:buSzPts val="3600"/>
              <a:buNone/>
              <a:defRPr sz="3600">
                <a:solidFill>
                  <a:srgbClr val="434343"/>
                </a:solidFill>
              </a:defRPr>
            </a:lvl5pPr>
            <a:lvl6pPr lvl="5" algn="ctr" rtl="0">
              <a:spcBef>
                <a:spcPts val="0"/>
              </a:spcBef>
              <a:spcAft>
                <a:spcPts val="0"/>
              </a:spcAft>
              <a:buClr>
                <a:srgbClr val="434343"/>
              </a:buClr>
              <a:buSzPts val="3600"/>
              <a:buNone/>
              <a:defRPr sz="3600">
                <a:solidFill>
                  <a:srgbClr val="434343"/>
                </a:solidFill>
              </a:defRPr>
            </a:lvl6pPr>
            <a:lvl7pPr lvl="6" algn="ctr" rtl="0">
              <a:spcBef>
                <a:spcPts val="0"/>
              </a:spcBef>
              <a:spcAft>
                <a:spcPts val="0"/>
              </a:spcAft>
              <a:buClr>
                <a:srgbClr val="434343"/>
              </a:buClr>
              <a:buSzPts val="3600"/>
              <a:buNone/>
              <a:defRPr sz="3600">
                <a:solidFill>
                  <a:srgbClr val="434343"/>
                </a:solidFill>
              </a:defRPr>
            </a:lvl7pPr>
            <a:lvl8pPr lvl="7" algn="ctr" rtl="0">
              <a:spcBef>
                <a:spcPts val="0"/>
              </a:spcBef>
              <a:spcAft>
                <a:spcPts val="0"/>
              </a:spcAft>
              <a:buClr>
                <a:srgbClr val="434343"/>
              </a:buClr>
              <a:buSzPts val="3600"/>
              <a:buNone/>
              <a:defRPr sz="3600">
                <a:solidFill>
                  <a:srgbClr val="434343"/>
                </a:solidFill>
              </a:defRPr>
            </a:lvl8pPr>
            <a:lvl9pPr lvl="8" algn="ctr" rtl="0">
              <a:spcBef>
                <a:spcPts val="0"/>
              </a:spcBef>
              <a:spcAft>
                <a:spcPts val="0"/>
              </a:spcAft>
              <a:buClr>
                <a:srgbClr val="434343"/>
              </a:buClr>
              <a:buSzPts val="3600"/>
              <a:buNone/>
              <a:defRPr sz="3600">
                <a:solidFill>
                  <a:srgbClr val="434343"/>
                </a:solidFill>
              </a:defRPr>
            </a:lvl9pPr>
          </a:lstStyle>
          <a:p>
            <a:endParaRPr/>
          </a:p>
        </p:txBody>
      </p:sp>
      <p:sp>
        <p:nvSpPr>
          <p:cNvPr id="23" name="Google Shape;23;p4"/>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1pPr>
            <a:lvl2pPr lvl="1"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4" name="Google Shape;24;p4"/>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Font typeface="Roboto Light"/>
              <a:buNone/>
              <a:defRPr>
                <a:latin typeface="Roboto Light"/>
                <a:ea typeface="Roboto Light"/>
                <a:cs typeface="Roboto Light"/>
                <a:sym typeface="Roboto Light"/>
              </a:defRPr>
            </a:lvl1pPr>
            <a:lvl2pPr lvl="1"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5" name="Google Shape;25;p4"/>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40000">
              <a:solidFill>
                <a:srgbClr val="B7B7B7"/>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fault">
  <p:cSld name="CUSTOM_2_4">
    <p:spTree>
      <p:nvGrpSpPr>
        <p:cNvPr id="1" name="Shape 26"/>
        <p:cNvGrpSpPr/>
        <p:nvPr/>
      </p:nvGrpSpPr>
      <p:grpSpPr>
        <a:xfrm>
          <a:off x="0" y="0"/>
          <a:ext cx="0" cy="0"/>
          <a:chOff x="0" y="0"/>
          <a:chExt cx="0" cy="0"/>
        </a:xfrm>
      </p:grpSpPr>
      <p:sp>
        <p:nvSpPr>
          <p:cNvPr id="27" name="Google Shape;27;p5"/>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 name="Google Shape;29;p5"/>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 name="Google Shape;30;p5"/>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31" name="Google Shape;31;p5"/>
          <p:cNvSpPr txBox="1">
            <a:spLocks noGrp="1"/>
          </p:cNvSpPr>
          <p:nvPr>
            <p:ph type="body" idx="3"/>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2" name="Google Shape;32;p5"/>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LO's">
  <p:cSld name="CUSTOM_2_3_1">
    <p:spTree>
      <p:nvGrpSpPr>
        <p:cNvPr id="1" name="Shape 33"/>
        <p:cNvGrpSpPr/>
        <p:nvPr/>
      </p:nvGrpSpPr>
      <p:grpSpPr>
        <a:xfrm>
          <a:off x="0" y="0"/>
          <a:ext cx="0" cy="0"/>
          <a:chOff x="0" y="0"/>
          <a:chExt cx="0" cy="0"/>
        </a:xfrm>
      </p:grpSpPr>
      <p:sp>
        <p:nvSpPr>
          <p:cNvPr id="34" name="Google Shape;34;p6"/>
          <p:cNvSpPr/>
          <p:nvPr/>
        </p:nvSpPr>
        <p:spPr>
          <a:xfrm>
            <a:off x="0" y="571460"/>
            <a:ext cx="9144000" cy="4938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0" y="0"/>
            <a:ext cx="9144000" cy="5727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 name="Google Shape;37;p6"/>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 name="Google Shape;38;p6"/>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9" name="Google Shape;39;p6"/>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 name="Google Shape;40;p6"/>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1" name="Google Shape;41;p6"/>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2" name="Google Shape;42;p6"/>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a:lvl1pPr>
            <a:lvl2pPr lvl="1" rtl="0">
              <a:spcBef>
                <a:spcPts val="0"/>
              </a:spcBef>
              <a:spcAft>
                <a:spcPts val="0"/>
              </a:spcAft>
              <a:buNone/>
              <a:defRPr sz="900"/>
            </a:lvl2pPr>
            <a:lvl3pPr lvl="2" rtl="0">
              <a:spcBef>
                <a:spcPts val="0"/>
              </a:spcBef>
              <a:spcAft>
                <a:spcPts val="0"/>
              </a:spcAft>
              <a:buNone/>
              <a:defRPr sz="900"/>
            </a:lvl3pPr>
            <a:lvl4pPr lvl="3" rtl="0">
              <a:spcBef>
                <a:spcPts val="0"/>
              </a:spcBef>
              <a:spcAft>
                <a:spcPts val="0"/>
              </a:spcAft>
              <a:buNone/>
              <a:defRPr sz="900"/>
            </a:lvl4pPr>
            <a:lvl5pPr lvl="4" rtl="0">
              <a:spcBef>
                <a:spcPts val="0"/>
              </a:spcBef>
              <a:spcAft>
                <a:spcPts val="0"/>
              </a:spcAft>
              <a:buNone/>
              <a:defRPr sz="900"/>
            </a:lvl5pPr>
            <a:lvl6pPr lvl="5" rtl="0">
              <a:spcBef>
                <a:spcPts val="0"/>
              </a:spcBef>
              <a:spcAft>
                <a:spcPts val="0"/>
              </a:spcAft>
              <a:buNone/>
              <a:defRPr sz="900"/>
            </a:lvl6pPr>
            <a:lvl7pPr lvl="6" rtl="0">
              <a:spcBef>
                <a:spcPts val="0"/>
              </a:spcBef>
              <a:spcAft>
                <a:spcPts val="0"/>
              </a:spcAft>
              <a:buNone/>
              <a:defRPr sz="900"/>
            </a:lvl7pPr>
            <a:lvl8pPr lvl="7" rtl="0">
              <a:spcBef>
                <a:spcPts val="0"/>
              </a:spcBef>
              <a:spcAft>
                <a:spcPts val="0"/>
              </a:spcAft>
              <a:buNone/>
              <a:defRPr sz="900"/>
            </a:lvl8pPr>
            <a:lvl9pPr lvl="8" rtl="0">
              <a:spcBef>
                <a:spcPts val="0"/>
              </a:spcBef>
              <a:spcAft>
                <a:spcPts val="0"/>
              </a:spcAft>
              <a:buNone/>
              <a:defRPr sz="900"/>
            </a:lvl9pPr>
          </a:lstStyle>
          <a:p>
            <a:endParaRPr/>
          </a:p>
        </p:txBody>
      </p:sp>
      <p:sp>
        <p:nvSpPr>
          <p:cNvPr id="43" name="Google Shape;43;p6"/>
          <p:cNvSpPr txBox="1"/>
          <p:nvPr/>
        </p:nvSpPr>
        <p:spPr>
          <a:xfrm>
            <a:off x="5852160" y="1252728"/>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
        <p:nvSpPr>
          <p:cNvPr id="44" name="Google Shape;44;p6"/>
          <p:cNvSpPr txBox="1"/>
          <p:nvPr/>
        </p:nvSpPr>
        <p:spPr>
          <a:xfrm>
            <a:off x="5852160" y="3136253"/>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Weeks">
  <p:cSld name="CUSTOM_2_2">
    <p:spTree>
      <p:nvGrpSpPr>
        <p:cNvPr id="1" name="Shape 45"/>
        <p:cNvGrpSpPr/>
        <p:nvPr/>
      </p:nvGrpSpPr>
      <p:grpSpPr>
        <a:xfrm>
          <a:off x="0" y="0"/>
          <a:ext cx="0" cy="0"/>
          <a:chOff x="0" y="0"/>
          <a:chExt cx="0" cy="0"/>
        </a:xfrm>
      </p:grpSpPr>
      <p:sp>
        <p:nvSpPr>
          <p:cNvPr id="46" name="Google Shape;46;p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47" name="Google Shape;47;p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8" name="Google Shape;48;p7"/>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9" name="Google Shape;49;p7"/>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0" name="Google Shape;50;p7"/>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 name="Google Shape;52;p7"/>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 name="Google Shape;53;p7"/>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Week 4 goals">
  <p:cSld name="CUSTOM_2_2_2">
    <p:spTree>
      <p:nvGrpSpPr>
        <p:cNvPr id="1" name="Shape 54"/>
        <p:cNvGrpSpPr/>
        <p:nvPr/>
      </p:nvGrpSpPr>
      <p:grpSpPr>
        <a:xfrm>
          <a:off x="0" y="0"/>
          <a:ext cx="0" cy="0"/>
          <a:chOff x="0" y="0"/>
          <a:chExt cx="0" cy="0"/>
        </a:xfrm>
      </p:grpSpPr>
      <p:sp>
        <p:nvSpPr>
          <p:cNvPr id="55" name="Google Shape;55;p8"/>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6" name="Google Shape;56;p8"/>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7" name="Google Shape;57;p8"/>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8" name="Google Shape;58;p8"/>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9" name="Google Shape;59;p8"/>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8"/>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 name="Google Shape;62;p8"/>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 name="Google Shape;63;p8"/>
          <p:cNvSpPr txBox="1">
            <a:spLocks noGrp="1"/>
          </p:cNvSpPr>
          <p:nvPr>
            <p:ph type="body" idx="7"/>
          </p:nvPr>
        </p:nvSpPr>
        <p:spPr>
          <a:xfrm>
            <a:off x="4663450" y="317214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4" name="Google Shape;64;p8"/>
          <p:cNvSpPr txBox="1">
            <a:spLocks noGrp="1"/>
          </p:cNvSpPr>
          <p:nvPr>
            <p:ph type="subTitle" idx="8"/>
          </p:nvPr>
        </p:nvSpPr>
        <p:spPr>
          <a:xfrm>
            <a:off x="4663440" y="277840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eedback Slides">
  <p:cSld name="CUSTOM_2_2_1">
    <p:bg>
      <p:bgPr>
        <a:solidFill>
          <a:srgbClr val="134F5C"/>
        </a:solidFill>
        <a:effectLst/>
      </p:bgPr>
    </p:bg>
    <p:spTree>
      <p:nvGrpSpPr>
        <p:cNvPr id="1" name="Shape 65"/>
        <p:cNvGrpSpPr/>
        <p:nvPr/>
      </p:nvGrpSpPr>
      <p:grpSpPr>
        <a:xfrm>
          <a:off x="0" y="0"/>
          <a:ext cx="0" cy="0"/>
          <a:chOff x="0" y="0"/>
          <a:chExt cx="0" cy="0"/>
        </a:xfrm>
      </p:grpSpPr>
      <p:sp>
        <p:nvSpPr>
          <p:cNvPr id="66" name="Google Shape;66;p9"/>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67" name="Google Shape;67;p9"/>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8" name="Google Shape;68;p9"/>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 name="Google Shape;70;p9"/>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 name="Google Shape;71;p9"/>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11"/>
          <p:cNvSpPr/>
          <p:nvPr/>
        </p:nvSpPr>
        <p:spPr>
          <a:xfrm>
            <a:off x="3108960" y="-1200"/>
            <a:ext cx="6035100" cy="5143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5" name="Google Shape;85;p11"/>
          <p:cNvSpPr txBox="1">
            <a:spLocks noGrp="1"/>
          </p:cNvSpPr>
          <p:nvPr>
            <p:ph type="title"/>
          </p:nvPr>
        </p:nvSpPr>
        <p:spPr>
          <a:xfrm>
            <a:off x="265500" y="308799"/>
            <a:ext cx="4045200" cy="15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6" name="Google Shape;86;p11"/>
          <p:cNvSpPr txBox="1">
            <a:spLocks noGrp="1"/>
          </p:cNvSpPr>
          <p:nvPr>
            <p:ph type="subTitle" idx="1"/>
          </p:nvPr>
        </p:nvSpPr>
        <p:spPr>
          <a:xfrm>
            <a:off x="265500" y="1860700"/>
            <a:ext cx="4045200" cy="301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7" name="Google Shape;87;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a:solidFill>
                  <a:schemeClr val="lt1"/>
                </a:solidFill>
              </a:defRPr>
            </a:lvl1pPr>
            <a:lvl2pPr marL="914400" lvl="1" indent="-292100" rtl="0">
              <a:spcBef>
                <a:spcPts val="800"/>
              </a:spcBef>
              <a:spcAft>
                <a:spcPts val="0"/>
              </a:spcAft>
              <a:buClr>
                <a:schemeClr val="lt1"/>
              </a:buClr>
              <a:buSzPts val="1000"/>
              <a:buChar char="○"/>
              <a:defRPr>
                <a:solidFill>
                  <a:schemeClr val="lt1"/>
                </a:solidFill>
              </a:defRPr>
            </a:lvl2pPr>
            <a:lvl3pPr marL="1371600" lvl="2" indent="-292100" rtl="0">
              <a:spcBef>
                <a:spcPts val="800"/>
              </a:spcBef>
              <a:spcAft>
                <a:spcPts val="0"/>
              </a:spcAft>
              <a:buClr>
                <a:schemeClr val="lt1"/>
              </a:buClr>
              <a:buSzPts val="1000"/>
              <a:buChar char="■"/>
              <a:defRPr>
                <a:solidFill>
                  <a:schemeClr val="lt1"/>
                </a:solidFill>
              </a:defRPr>
            </a:lvl3pPr>
            <a:lvl4pPr marL="1828800" lvl="3" indent="-292100" rtl="0">
              <a:spcBef>
                <a:spcPts val="800"/>
              </a:spcBef>
              <a:spcAft>
                <a:spcPts val="0"/>
              </a:spcAft>
              <a:buClr>
                <a:schemeClr val="lt1"/>
              </a:buClr>
              <a:buSzPts val="1000"/>
              <a:buChar char="●"/>
              <a:defRPr>
                <a:solidFill>
                  <a:schemeClr val="lt1"/>
                </a:solidFill>
              </a:defRPr>
            </a:lvl4pPr>
            <a:lvl5pPr marL="2286000" lvl="4" indent="-292100" rtl="0">
              <a:spcBef>
                <a:spcPts val="800"/>
              </a:spcBef>
              <a:spcAft>
                <a:spcPts val="0"/>
              </a:spcAft>
              <a:buClr>
                <a:schemeClr val="lt1"/>
              </a:buClr>
              <a:buSzPts val="1000"/>
              <a:buChar char="○"/>
              <a:defRPr>
                <a:solidFill>
                  <a:schemeClr val="lt1"/>
                </a:solidFill>
              </a:defRPr>
            </a:lvl5pPr>
            <a:lvl6pPr marL="2743200" lvl="5" indent="-292100" rtl="0">
              <a:spcBef>
                <a:spcPts val="800"/>
              </a:spcBef>
              <a:spcAft>
                <a:spcPts val="0"/>
              </a:spcAft>
              <a:buClr>
                <a:schemeClr val="lt1"/>
              </a:buClr>
              <a:buSzPts val="1000"/>
              <a:buChar char="■"/>
              <a:defRPr>
                <a:solidFill>
                  <a:schemeClr val="lt1"/>
                </a:solidFill>
              </a:defRPr>
            </a:lvl6pPr>
            <a:lvl7pPr marL="3200400" lvl="6" indent="-292100" rtl="0">
              <a:spcBef>
                <a:spcPts val="800"/>
              </a:spcBef>
              <a:spcAft>
                <a:spcPts val="0"/>
              </a:spcAft>
              <a:buClr>
                <a:schemeClr val="lt1"/>
              </a:buClr>
              <a:buSzPts val="1000"/>
              <a:buChar char="●"/>
              <a:defRPr>
                <a:solidFill>
                  <a:schemeClr val="lt1"/>
                </a:solidFill>
              </a:defRPr>
            </a:lvl7pPr>
            <a:lvl8pPr marL="3657600" lvl="7" indent="-292100" rtl="0">
              <a:spcBef>
                <a:spcPts val="800"/>
              </a:spcBef>
              <a:spcAft>
                <a:spcPts val="0"/>
              </a:spcAft>
              <a:buClr>
                <a:schemeClr val="lt1"/>
              </a:buClr>
              <a:buSzPts val="1000"/>
              <a:buChar char="○"/>
              <a:defRPr>
                <a:solidFill>
                  <a:schemeClr val="lt1"/>
                </a:solidFill>
              </a:defRPr>
            </a:lvl8pPr>
            <a:lvl9pPr marL="4114800" lvl="8" indent="-292100" rtl="0">
              <a:spcBef>
                <a:spcPts val="800"/>
              </a:spcBef>
              <a:spcAft>
                <a:spcPts val="800"/>
              </a:spcAft>
              <a:buClr>
                <a:schemeClr val="lt1"/>
              </a:buClr>
              <a:buSzPts val="1000"/>
              <a:buChar char="■"/>
              <a:defRPr>
                <a:solidFill>
                  <a:schemeClr val="lt1"/>
                </a:solidFill>
              </a:defRPr>
            </a:lvl9pPr>
          </a:lstStyle>
          <a:p>
            <a:endParaRPr/>
          </a:p>
        </p:txBody>
      </p:sp>
      <p:sp>
        <p:nvSpPr>
          <p:cNvPr id="88" name="Google Shape;88;p11"/>
          <p:cNvSpPr txBox="1">
            <a:spLocks noGrp="1"/>
          </p:cNvSpPr>
          <p:nvPr>
            <p:ph type="sldNum" idx="12"/>
          </p:nvPr>
        </p:nvSpPr>
        <p:spPr>
          <a:xfrm>
            <a:off x="90450" y="4873575"/>
            <a:ext cx="548700" cy="269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66666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64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FFFF"/>
              </a:buClr>
              <a:buSzPts val="2000"/>
              <a:buFont typeface="Roboto Light"/>
              <a:buNone/>
              <a:defRPr sz="2000">
                <a:solidFill>
                  <a:srgbClr val="FFFFFF"/>
                </a:solidFill>
                <a:latin typeface="Roboto Light"/>
                <a:ea typeface="Roboto Light"/>
                <a:cs typeface="Roboto Light"/>
                <a:sym typeface="Roboto Light"/>
              </a:defRPr>
            </a:lvl1pPr>
            <a:lvl2pPr lvl="1">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2pPr>
            <a:lvl3pPr lvl="2">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3pPr>
            <a:lvl4pPr lvl="3">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4pPr>
            <a:lvl5pPr lvl="4">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5pPr>
            <a:lvl6pPr lvl="5">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6pPr>
            <a:lvl7pPr lvl="6">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7pPr>
            <a:lvl8pPr lvl="7">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8pPr>
            <a:lvl9pPr lvl="8">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636725"/>
            <a:ext cx="8520600" cy="3932100"/>
          </a:xfrm>
          <a:prstGeom prst="rect">
            <a:avLst/>
          </a:prstGeom>
          <a:noFill/>
          <a:ln>
            <a:noFill/>
          </a:ln>
        </p:spPr>
        <p:txBody>
          <a:bodyPr spcFirstLastPara="1" wrap="square" lIns="91425" tIns="91425" rIns="91425" bIns="91425" anchor="t" anchorCtr="0">
            <a:noAutofit/>
          </a:bodyPr>
          <a:lstStyle>
            <a:lvl1pPr marL="457200" lvl="0" indent="-292100">
              <a:lnSpc>
                <a:spcPct val="104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2pPr>
            <a:lvl3pPr marL="1371600" lvl="2"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3pPr>
            <a:lvl4pPr marL="1828800" lvl="3"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5pPr>
            <a:lvl6pPr marL="2743200" lvl="5"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6pPr>
            <a:lvl7pPr marL="3200400" lvl="6"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8pPr>
            <a:lvl9pPr marL="4114800" lvl="8" indent="-292100">
              <a:lnSpc>
                <a:spcPct val="104000"/>
              </a:lnSpc>
              <a:spcBef>
                <a:spcPts val="800"/>
              </a:spcBef>
              <a:spcAft>
                <a:spcPts val="800"/>
              </a:spcAft>
              <a:buClr>
                <a:srgbClr val="FFFFFF"/>
              </a:buClr>
              <a:buSzPts val="1000"/>
              <a:buFont typeface="Roboto"/>
              <a:buChar char="■"/>
              <a:defRPr sz="1000" u="sng">
                <a:solidFill>
                  <a:srgbClr val="FFFFFF"/>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90450" y="4873575"/>
            <a:ext cx="548700" cy="269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BredaUniversityADSAI/2023-24c-fai2-adsai-DominikSzewczyk224180/tree/main/Datasets" TargetMode="Externa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hyperlink" Target="https://www.linkedin.com/in/dominik-szewczyk/" TargetMode="External"/><Relationship Id="rId5" Type="http://schemas.openxmlformats.org/officeDocument/2006/relationships/hyperlink" Target="https://github.com/BredaUniversityADSAI/2023-24c-fai2-adsai-DominikSzewczyk224180/blob/main/Self-study/Introduction%20to%20Natural%20Language%20Processing.pdf" TargetMode="External"/><Relationship Id="rId4" Type="http://schemas.openxmlformats.org/officeDocument/2006/relationships/hyperlink" Target="https://github.com/BredaUniversityADSAI/2023-24c-fai2-adsai-DominikSzewczyk224180/tree/main/Self-study/Notebooks"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BredaUniversityADSAI/2023-24c-fai2-adsai-DominikSzewczyk224180/blob/main/Datasets/feature_extraction.ipynb"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hyperlink" Target="https://github.com/BredaUniversityADSAI/2023-24c-fai2-adsai-DominikSzewczyk224180/blob/main/Self-study/Advanced%20NLP%20with%20spaCy%20certificate.pdf" TargetMode="External"/><Relationship Id="rId4" Type="http://schemas.openxmlformats.org/officeDocument/2006/relationships/hyperlink" Target="https://github.com/BredaUniversityADSAI/2023-24c-fai2-adsai-DominikSzewczyk224180/tree/main/Datasets"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BredaUniversityADSAI/2023-24c-fai2-adsai-DominikSzewczyk224180/tree/main/Self-study/Notebooks"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hyperlink" Target="https://github.com/BredaUniversityADSAI/2023-24c-fai2-adsai-DominikSzewczyk224180/tree/main/Natural%20Language%20procesing/Logistic%20Regression" TargetMode="External"/><Relationship Id="rId5" Type="http://schemas.openxmlformats.org/officeDocument/2006/relationships/hyperlink" Target="https://github.com/BredaUniversityADSAI/2023-24c-fai2-adsai-DominikSzewczyk224180/tree/main/Natural%20Language%20procesing/Na%C3%AFve%20Bayes" TargetMode="External"/><Relationship Id="rId4" Type="http://schemas.openxmlformats.org/officeDocument/2006/relationships/hyperlink" Target="https://github.com/BredaUniversityADSAI/2023-24c-fai2-adsai-DominikSzewczyk224180/blob/main/Datasets/feature_extraction.ipynb"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BredaUniversityADSAI/2023-24c-fai2-adsai-DominikSzewczyk224180/tree/main/Self-study/Notebooks"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hyperlink" Target="https://github.com/BredaUniversityADSAI/2023-24c-fai2-adsai-DominikSzewczyk224180/tree/main/Natural%20Language%20procesing/Na%C3%AFve%20Bayes" TargetMode="External"/><Relationship Id="rId4" Type="http://schemas.openxmlformats.org/officeDocument/2006/relationships/hyperlink" Target="https://github.com/BredaUniversityADSAI/2023-24c-fai2-adsai-DominikSzewczyk224180/tree/main/Natural%20Language%20procesing/Logistic%20Regression"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BredaUniversityADSAI/2023-24c-fai2-adsai-DominikSzewczyk224180/tree/main/Natural%20Language%20procesing/Statistical%20%26%20Neural%20Models"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hyperlink" Target="https://github.com/BredaUniversityADSAI/2023-24c-fai2-adsai-DominikSzewczyk224180/tree/main/Natural%20Language%20procesing/Transformer%20models"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BredaUniversityADSAI/2023-24c-fai2-adsai-DominikSzewczyk224180/tree/main/Natural%20Language%20procesing/Text_to_speach"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hyperlink" Target="https://github.com/BredaUniversityADSAI/2023-24c-fai2-adsai-DominikSzewczyk224180/tree/main/Natural%20Language%20procesing/Transformer%20models"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BredaUniversityADSAI/2023-24c-fai2-adsai-DominikSzewczyk224180/tree/main/Natural%20Language%20procesing/Transformer%20models" TargetMode="External"/><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hyperlink" Target="https://www.overleaf.com/project/65fc621ae9c36a4a80f941fd" TargetMode="External"/><Relationship Id="rId5" Type="http://schemas.openxmlformats.org/officeDocument/2006/relationships/hyperlink" Target="https://github.com/BredaUniversityADSAI/2023-24c-fai2-adsai-DominikSzewczyk224180/tree/main/Natural%20Language%20procesing/TF-IDF" TargetMode="External"/><Relationship Id="rId4" Type="http://schemas.openxmlformats.org/officeDocument/2006/relationships/hyperlink" Target="https://github.com/BredaUniversityADSAI/2023-24c-fai2-adsai-DominikSzewczyk224180/tree/main/Datasets/generated%20data"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BredaUniversityADSAI/2023-24c-fai2-adsai-group-group2/blob/main/deliverables/Technical_Report_group2.pdf" TargetMode="External"/><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hyperlink" Target="https://github.com/BredaUniversityADSAI/2023-24c-fai2-adsai-group-group2/blob/main/deliverables/Presentation_group2.pptx"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hyperlink" Target="https://www.linkedin.com/in/dominik-szewczyk/"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5.xml"/><Relationship Id="rId5" Type="http://schemas.openxmlformats.org/officeDocument/2006/relationships/hyperlink" Target="https://projects-2024-2025-vje3z2mwxy42cxtjbt7ebm.streamlit.app/" TargetMode="External"/><Relationship Id="rId4" Type="http://schemas.openxmlformats.org/officeDocument/2006/relationships/hyperlink" Target="https://breda-municipality-safty.streamlit.app/"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ocw.mit.edu/courses/6-801-machine-vision-fall-2020/"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hyperlink" Target="https://ocw.mit.edu/courses/6-801-machine-vision-fall-2020/pages/syllabus/"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BredaUniversityADSAI/2023-24c-fai2-adsai-DominikSzewczyk224180/tree/main/Week%209-10%20challenges"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BredaUniversityADSAI/2023-24c-fai2-adsai-group-group2/blob/main/deliverables/Presentation_group2.pptx" TargetMode="External"/><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BredaUniversityADSAI/2023-24c-fai2-adsai-DominikSzewczyk224180/blob/main/Datasets/feature_extraction.ipynb" TargetMode="External"/><Relationship Id="rId2" Type="http://schemas.openxmlformats.org/officeDocument/2006/relationships/notesSlide" Target="../notesSlides/notesSlide37.xml"/><Relationship Id="rId1" Type="http://schemas.openxmlformats.org/officeDocument/2006/relationships/slideLayout" Target="../slideLayouts/slideLayout5.xml"/><Relationship Id="rId6" Type="http://schemas.openxmlformats.org/officeDocument/2006/relationships/hyperlink" Target="https://github.com/BredaUniversityADSAI/2023-24c-fai2-adsai-DominikSzewczyk224180/tree/main/Natural%20Language%20procesing/Word%20embeddings" TargetMode="External"/><Relationship Id="rId5" Type="http://schemas.openxmlformats.org/officeDocument/2006/relationships/hyperlink" Target="https://github.com/BredaUniversityADSAI/2023-24c-fai2-adsai-DominikSzewczyk224180/tree/main/Natural%20Language%20procesing/TF-IDF" TargetMode="External"/><Relationship Id="rId4" Type="http://schemas.openxmlformats.org/officeDocument/2006/relationships/hyperlink" Target="https://github.com/BredaUniversityADSAI/2023-24c-fai2-adsai-DominikSzewczyk224180/tree/main/Self-study/Notebooks"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github.com/BredaUniversityADSAI/2023-24c-fai2-adsai-group-group2/tree/main/src/Banijay_pipeline" TargetMode="External"/><Relationship Id="rId3" Type="http://schemas.openxmlformats.org/officeDocument/2006/relationships/hyperlink" Target="https://github.com/BredaUniversityADSAI/2023-24c-fai2-adsai-DominikSzewczyk224180/tree/main/Natural%20Language%20procesing/Na%C3%AFve%20Bayes" TargetMode="External"/><Relationship Id="rId7" Type="http://schemas.openxmlformats.org/officeDocument/2006/relationships/hyperlink" Target="https://github.com/BredaUniversityADSAI/2023-24c-fai2-adsai-DominikSzewczyk224180/tree/main/Natural%20Language%20procesing/Text_to_speach" TargetMode="External"/><Relationship Id="rId2" Type="http://schemas.openxmlformats.org/officeDocument/2006/relationships/notesSlide" Target="../notesSlides/notesSlide38.xml"/><Relationship Id="rId1" Type="http://schemas.openxmlformats.org/officeDocument/2006/relationships/slideLayout" Target="../slideLayouts/slideLayout5.xml"/><Relationship Id="rId6" Type="http://schemas.openxmlformats.org/officeDocument/2006/relationships/hyperlink" Target="https://github.com/BredaUniversityADSAI/2023-24c-fai2-adsai-DominikSzewczyk224180/tree/main/Natural%20Language%20procesing/Transformer%20models" TargetMode="External"/><Relationship Id="rId5" Type="http://schemas.openxmlformats.org/officeDocument/2006/relationships/hyperlink" Target="https://github.com/BredaUniversityADSAI/2023-24c-fai2-adsai-DominikSzewczyk224180/tree/main/Natural%20Language%20procesing/Statistical%20%26%20Neural%20Models" TargetMode="External"/><Relationship Id="rId4" Type="http://schemas.openxmlformats.org/officeDocument/2006/relationships/hyperlink" Target="https://github.com/BredaUniversityADSAI/2023-24c-fai2-adsai-DominikSzewczyk224180/tree/main/Natural%20Language%20procesing/Logistic%20Regression"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BredaUniversityADSAI/2023-24c-fai2-adsai-DominikSzewczyk224180/blob/main/Datasets/Kaggle%20-%20Y2C_2023-24_ADSAI.xlsx" TargetMode="External"/><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hyperlink" Target="https://github.com/BredaUniversityADSAI/2023-24c-fai2-adsai-group-group2/blob/main/deliverables/Technical_Report_group2.pdf" TargetMode="External"/><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9.svg"/></Relationships>
</file>

<file path=ppt/slides/_rels/slide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4.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sv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8" Type="http://schemas.openxmlformats.org/officeDocument/2006/relationships/hyperlink" Target="https://github.com/BredaUniversityADSAI/2023-24c-fai2-adsai-DominikSzewczyk224180/tree/main/Natural%20Language%20procesing/Word%20embeddings" TargetMode="External"/><Relationship Id="rId3" Type="http://schemas.openxmlformats.org/officeDocument/2006/relationships/hyperlink" Target="https://github.com/BredaUniversityADSAI/2023-24c-fai2-adsai-DominikSzewczyk224180/blob/main/Self-study/Notebooks/W1-DL1-Regular-Expressions-Student-Notebook.ipynb" TargetMode="External"/><Relationship Id="rId7" Type="http://schemas.openxmlformats.org/officeDocument/2006/relationships/hyperlink" Target="https://github.com/BredaUniversityADSAI/2023-24c-fai2-adsai-DominikSzewczyk224180/blob/main/Natural%20Language%20procesing/TF-IDF/TF-IDF.ipynb" TargetMode="External"/><Relationship Id="rId2" Type="http://schemas.openxmlformats.org/officeDocument/2006/relationships/notesSlide" Target="../notesSlides/notesSlide49.xml"/><Relationship Id="rId1" Type="http://schemas.openxmlformats.org/officeDocument/2006/relationships/slideLayout" Target="../slideLayouts/slideLayout5.xml"/><Relationship Id="rId6" Type="http://schemas.openxmlformats.org/officeDocument/2006/relationships/hyperlink" Target="https://github.com/BredaUniversityADSAI/2023-24c-fai2-adsai-DominikSzewczyk224180/blob/main/Datasets/feature_extraction.ipynb" TargetMode="External"/><Relationship Id="rId5" Type="http://schemas.openxmlformats.org/officeDocument/2006/relationships/hyperlink" Target="https://github.com/BredaUniversityADSAI/2023-24c-fai2-adsai-DominikSzewczyk224180/tree/main/Self-study/Notebooks" TargetMode="External"/><Relationship Id="rId10" Type="http://schemas.openxmlformats.org/officeDocument/2006/relationships/hyperlink" Target="https://github.com/BredaUniversityADSAI/2023-24c-fai2-adsai-DominikSzewczyk224180/blob/main/Natural%20Language%20procesing/Word%20embeddings/Implement_Word_Embeddings_Task5.ipynb" TargetMode="External"/><Relationship Id="rId4" Type="http://schemas.openxmlformats.org/officeDocument/2006/relationships/hyperlink" Target="https://github.com/BredaUniversityADSAI/2023-24c-fai2-adsai-DominikSzewczyk224180/blob/main/Self-study/Notebooks/W1-DL2-Tweet-Processing-Student-Notebook.ipynb" TargetMode="External"/><Relationship Id="rId9" Type="http://schemas.openxmlformats.org/officeDocument/2006/relationships/hyperlink" Target="https://github.com/BredaUniversityADSAI/2023-24c-fai2-adsai-DominikSzewczyk224180/blob/main/Natural%20Language%20procesing/Word%20embeddings/Create_Word_Embeddings_Task8.ipynb"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DominikSzewczyk224180/Projects-2022-2023"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hyperlink" Target="https://www.linkedin.com/in/dominik-szewczyk/" TargetMode="External"/><Relationship Id="rId4" Type="http://schemas.openxmlformats.org/officeDocument/2006/relationships/hyperlink" Target="https://github.com/DominikSzewczyk224180/Projects-2023-2024"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linkedin.com/in/dominik-szewczyk/"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2"/>
          <p:cNvSpPr txBox="1">
            <a:spLocks noGrp="1"/>
          </p:cNvSpPr>
          <p:nvPr>
            <p:ph type="ctrTitle"/>
          </p:nvPr>
        </p:nvSpPr>
        <p:spPr>
          <a:xfrm>
            <a:off x="3657600" y="548650"/>
            <a:ext cx="4937700" cy="3264300"/>
          </a:xfrm>
          <a:prstGeom prst="rect">
            <a:avLst/>
          </a:prstGeom>
        </p:spPr>
        <p:txBody>
          <a:bodyPr spcFirstLastPara="1" wrap="square" lIns="91425" tIns="91425" rIns="91425" bIns="91425" anchor="b" anchorCtr="0">
            <a:noAutofit/>
          </a:bodyPr>
          <a:lstStyle/>
          <a:p>
            <a:r>
              <a:rPr lang="en" dirty="0">
                <a:latin typeface="Roboto"/>
                <a:ea typeface="Roboto"/>
                <a:cs typeface="Roboto"/>
                <a:sym typeface="Roboto"/>
              </a:rPr>
              <a:t>Dominik Szewczyk</a:t>
            </a:r>
            <a:endParaRPr lang="en" dirty="0">
              <a:latin typeface="Roboto"/>
              <a:ea typeface="Roboto"/>
              <a:cs typeface="Roboto"/>
            </a:endParaRPr>
          </a:p>
          <a:p>
            <a:pPr marL="0" lvl="0" indent="0" algn="l" rtl="0">
              <a:spcBef>
                <a:spcPts val="0"/>
              </a:spcBef>
              <a:spcAft>
                <a:spcPts val="0"/>
              </a:spcAft>
              <a:buNone/>
            </a:pPr>
            <a:r>
              <a:rPr lang="en" dirty="0">
                <a:latin typeface="Roboto"/>
                <a:ea typeface="Roboto"/>
                <a:cs typeface="Roboto"/>
                <a:sym typeface="Roboto"/>
              </a:rPr>
              <a:t>224180</a:t>
            </a:r>
            <a:endParaRPr lang="en" dirty="0">
              <a:solidFill>
                <a:srgbClr val="FFFFFF"/>
              </a:solidFill>
              <a:latin typeface="Roboto"/>
              <a:ea typeface="Roboto"/>
              <a:cs typeface="Roboto"/>
            </a:endParaRPr>
          </a:p>
        </p:txBody>
      </p:sp>
      <p:sp>
        <p:nvSpPr>
          <p:cNvPr id="94" name="Google Shape;94;p12" descr="Face" title="Face"/>
          <p:cNvSpPr/>
          <p:nvPr/>
        </p:nvSpPr>
        <p:spPr>
          <a:xfrm>
            <a:off x="3749050" y="640075"/>
            <a:ext cx="1371600" cy="13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[photo]</a:t>
            </a:r>
            <a:endParaRPr dirty="0"/>
          </a:p>
        </p:txBody>
      </p:sp>
      <p:sp>
        <p:nvSpPr>
          <p:cNvPr id="95" name="Google Shape;95;p12"/>
          <p:cNvSpPr txBox="1">
            <a:spLocks noGrp="1"/>
          </p:cNvSpPr>
          <p:nvPr>
            <p:ph type="subTitle" idx="1"/>
          </p:nvPr>
        </p:nvSpPr>
        <p:spPr>
          <a:xfrm>
            <a:off x="548650" y="2718275"/>
            <a:ext cx="2114376" cy="1260000"/>
          </a:xfrm>
          <a:prstGeom prst="rect">
            <a:avLst/>
          </a:prstGeom>
        </p:spPr>
        <p:txBody>
          <a:bodyPr spcFirstLastPara="1" wrap="square" lIns="91425" tIns="91425" rIns="91425" bIns="91425" anchor="b" anchorCtr="0">
            <a:noAutofit/>
          </a:bodyPr>
          <a:lstStyle/>
          <a:p>
            <a:pPr marL="0" indent="0">
              <a:lnSpc>
                <a:spcPct val="104000"/>
              </a:lnSpc>
            </a:pPr>
            <a:r>
              <a:rPr lang="en" sz="1800" dirty="0">
                <a:solidFill>
                  <a:srgbClr val="434343"/>
                </a:solidFill>
              </a:rPr>
              <a:t>Learning Log</a:t>
            </a:r>
            <a:r>
              <a:rPr lang="en" dirty="0">
                <a:solidFill>
                  <a:srgbClr val="434343"/>
                </a:solidFill>
              </a:rPr>
              <a:t> </a:t>
            </a:r>
            <a:endParaRPr sz="1800" dirty="0">
              <a:solidFill>
                <a:srgbClr val="434343"/>
              </a:solidFill>
            </a:endParaRPr>
          </a:p>
          <a:p>
            <a:pPr marL="0" indent="0">
              <a:lnSpc>
                <a:spcPct val="104000"/>
              </a:lnSpc>
              <a:spcBef>
                <a:spcPts val="800"/>
              </a:spcBef>
              <a:spcAft>
                <a:spcPts val="800"/>
              </a:spcAft>
            </a:pPr>
            <a:r>
              <a:rPr lang="en" dirty="0">
                <a:solidFill>
                  <a:srgbClr val="434343"/>
                </a:solidFill>
              </a:rPr>
              <a:t>2023 – 2024</a:t>
            </a:r>
            <a:br>
              <a:rPr lang="en" dirty="0">
                <a:solidFill>
                  <a:srgbClr val="434343"/>
                </a:solidFill>
              </a:rPr>
            </a:br>
            <a:r>
              <a:rPr lang="en" dirty="0">
                <a:solidFill>
                  <a:srgbClr val="434343"/>
                </a:solidFill>
              </a:rPr>
              <a:t>Block </a:t>
            </a:r>
            <a:r>
              <a:rPr lang="pl-PL" dirty="0">
                <a:solidFill>
                  <a:srgbClr val="434343"/>
                </a:solidFill>
              </a:rPr>
              <a:t>C</a:t>
            </a:r>
            <a:r>
              <a:rPr lang="en" dirty="0">
                <a:solidFill>
                  <a:srgbClr val="434343"/>
                </a:solidFill>
              </a:rPr>
              <a:t> </a:t>
            </a:r>
            <a:endParaRPr sz="1800" dirty="0">
              <a:solidFill>
                <a:srgbClr val="434343"/>
              </a:solidFill>
            </a:endParaRPr>
          </a:p>
        </p:txBody>
      </p:sp>
      <p:pic>
        <p:nvPicPr>
          <p:cNvPr id="3" name="Picture 2" descr="A person in a white shirt&#10;&#10;Description automatically generated">
            <a:extLst>
              <a:ext uri="{FF2B5EF4-FFF2-40B4-BE49-F238E27FC236}">
                <a16:creationId xmlns:a16="http://schemas.microsoft.com/office/drawing/2014/main" id="{0D76C7F3-E798-2E29-F70F-CA92592BBD78}"/>
              </a:ext>
            </a:extLst>
          </p:cNvPr>
          <p:cNvPicPr>
            <a:picLocks noChangeAspect="1"/>
          </p:cNvPicPr>
          <p:nvPr/>
        </p:nvPicPr>
        <p:blipFill>
          <a:blip r:embed="rId3"/>
          <a:stretch>
            <a:fillRect/>
          </a:stretch>
        </p:blipFill>
        <p:spPr>
          <a:xfrm>
            <a:off x="3634709" y="170402"/>
            <a:ext cx="2007164" cy="268067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 dirty="0"/>
              <a:t>Week 1 - Log</a:t>
            </a:r>
            <a:endParaRPr lang="en-US" dirty="0"/>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163" name="Google Shape;163;p20"/>
          <p:cNvSpPr txBox="1">
            <a:spLocks noGrp="1"/>
          </p:cNvSpPr>
          <p:nvPr>
            <p:ph type="body" idx="2"/>
          </p:nvPr>
        </p:nvSpPr>
        <p:spPr>
          <a:xfrm>
            <a:off x="182874" y="1152697"/>
            <a:ext cx="4389125"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lang="pl-PL" dirty="0"/>
          </a:p>
          <a:p>
            <a:pPr marL="640080" lvl="1" indent="-154940">
              <a:spcBef>
                <a:spcPts val="0"/>
              </a:spcBef>
              <a:buChar char="●"/>
            </a:pPr>
            <a:r>
              <a:rPr lang="en-GB" dirty="0">
                <a:latin typeface="Arial"/>
                <a:cs typeface="Arial"/>
              </a:rPr>
              <a:t>Familiarizing myself with the creative brief</a:t>
            </a:r>
            <a:endParaRPr lang="pl-PL" dirty="0">
              <a:latin typeface="Arial"/>
              <a:cs typeface="Arial"/>
            </a:endParaRPr>
          </a:p>
          <a:p>
            <a:pPr marL="640080" lvl="1" indent="-154940">
              <a:spcBef>
                <a:spcPts val="0"/>
              </a:spcBef>
              <a:buChar char="●"/>
            </a:pPr>
            <a:r>
              <a:rPr lang="pl-PL" dirty="0"/>
              <a:t>Complete datacamp course.</a:t>
            </a:r>
          </a:p>
          <a:p>
            <a:pPr marL="640080" lvl="1" indent="-154940">
              <a:spcBef>
                <a:spcPts val="0"/>
              </a:spcBef>
              <a:buChar char="●"/>
            </a:pPr>
            <a:r>
              <a:rPr lang="en-GB" dirty="0"/>
              <a:t>Complete task 1 and 2.</a:t>
            </a:r>
            <a:r>
              <a:rPr lang="pl-PL" dirty="0"/>
              <a:t> ILO 4.1</a:t>
            </a:r>
          </a:p>
          <a:p>
            <a:pPr marL="640080" lvl="1" indent="-154940">
              <a:spcBef>
                <a:spcPts val="0"/>
              </a:spcBef>
              <a:buChar char="●"/>
            </a:pPr>
            <a:r>
              <a:rPr lang="pl-PL" dirty="0"/>
              <a:t>Start working on my smart goals.</a:t>
            </a:r>
            <a:endParaRPr dirty="0"/>
          </a:p>
          <a:p>
            <a:pPr marL="182880" lvl="0" indent="-154940" algn="l" rtl="0">
              <a:spcBef>
                <a:spcPts val="0"/>
              </a:spcBef>
              <a:spcAft>
                <a:spcPts val="0"/>
              </a:spcAft>
              <a:buSzPts val="1000"/>
              <a:buChar char="●"/>
            </a:pPr>
            <a:r>
              <a:rPr lang="en" dirty="0"/>
              <a:t>What have you actually been able to do? </a:t>
            </a:r>
            <a:endParaRPr lang="pl-PL" dirty="0"/>
          </a:p>
          <a:p>
            <a:pPr marL="640080" lvl="1" indent="-154940">
              <a:spcBef>
                <a:spcPts val="0"/>
              </a:spcBef>
              <a:buChar char="●"/>
            </a:pPr>
            <a:r>
              <a:rPr lang="pl-PL" dirty="0"/>
              <a:t>I finish all self-study materials.</a:t>
            </a:r>
          </a:p>
          <a:p>
            <a:pPr marL="640080" lvl="1" indent="-154940">
              <a:spcBef>
                <a:spcPts val="0"/>
              </a:spcBef>
              <a:buChar char="●"/>
            </a:pPr>
            <a:r>
              <a:rPr lang="en-GB" dirty="0"/>
              <a:t>I successfully completed task 1 and 2</a:t>
            </a:r>
            <a:r>
              <a:rPr lang="pl-PL" dirty="0"/>
              <a:t> ILO 4.1</a:t>
            </a:r>
          </a:p>
          <a:p>
            <a:pPr marL="640080" lvl="1" indent="-154940">
              <a:spcBef>
                <a:spcPts val="0"/>
              </a:spcBef>
              <a:buChar char="●"/>
            </a:pPr>
            <a:r>
              <a:rPr lang="pl-PL" dirty="0"/>
              <a:t>I added project from Block A to LinkedIn account (smarter goals)</a:t>
            </a:r>
          </a:p>
          <a:p>
            <a:pPr marL="640080" lvl="1" indent="-154940">
              <a:spcBef>
                <a:spcPts val="0"/>
              </a:spcBef>
              <a:buChar char="●"/>
            </a:pPr>
            <a:r>
              <a:rPr lang="pl-PL" dirty="0"/>
              <a:t>I preprocess and merge datasets. </a:t>
            </a:r>
            <a:endParaRPr lang="en-GB" dirty="0"/>
          </a:p>
          <a:p>
            <a:pPr marL="182880" lvl="0" indent="-154940" algn="l" rtl="0">
              <a:spcBef>
                <a:spcPts val="0"/>
              </a:spcBef>
              <a:spcAft>
                <a:spcPts val="0"/>
              </a:spcAft>
              <a:buSzPts val="1000"/>
              <a:buChar char="●"/>
            </a:pPr>
            <a:r>
              <a:rPr lang="en-GB" dirty="0"/>
              <a:t>Showcase the evidence of your progress (production artifacts, short descriptions-links-pictures animated gifs, etc.)</a:t>
            </a:r>
            <a:endParaRPr lang="pl-PL" dirty="0"/>
          </a:p>
          <a:p>
            <a:pPr marL="182880" lvl="0" indent="-154940" algn="l" rtl="0">
              <a:spcBef>
                <a:spcPts val="0"/>
              </a:spcBef>
              <a:spcAft>
                <a:spcPts val="0"/>
              </a:spcAft>
              <a:buSzPts val="1000"/>
              <a:buChar char="●"/>
            </a:pPr>
            <a:endParaRPr lang="pl-PL" dirty="0"/>
          </a:p>
          <a:p>
            <a:pPr marL="640080" lvl="1" indent="-154940">
              <a:spcBef>
                <a:spcPts val="0"/>
              </a:spcBef>
              <a:buChar char="●"/>
            </a:pPr>
            <a:r>
              <a:rPr lang="pl-PL" dirty="0"/>
              <a:t>Dataset: </a:t>
            </a:r>
            <a:r>
              <a:rPr lang="pl-PL" dirty="0">
                <a:hlinkClick r:id="rId3"/>
              </a:rPr>
              <a:t>https://github.com/BredaUniversityADSAI/2023-24c-fai2-adsai-DominikSzewczyk224180/tree/main/Datasets</a:t>
            </a:r>
            <a:r>
              <a:rPr lang="pl-PL" dirty="0"/>
              <a:t> </a:t>
            </a:r>
          </a:p>
          <a:p>
            <a:pPr marL="640080" lvl="1" indent="-154940">
              <a:spcBef>
                <a:spcPts val="0"/>
              </a:spcBef>
              <a:buChar char="●"/>
            </a:pPr>
            <a:r>
              <a:rPr lang="pl-PL" dirty="0"/>
              <a:t>Task 1 and 2: </a:t>
            </a:r>
            <a:r>
              <a:rPr lang="pl-PL" dirty="0">
                <a:hlinkClick r:id="rId4"/>
              </a:rPr>
              <a:t>https://github.com/BredaUniversityADSAI/2023-24c-fai2-adsai-DominikSzewczyk224180/tree/main/Self-study/Notebooks</a:t>
            </a:r>
            <a:r>
              <a:rPr lang="pl-PL" dirty="0"/>
              <a:t> </a:t>
            </a:r>
          </a:p>
          <a:p>
            <a:pPr marL="640080" lvl="1" indent="-154940">
              <a:spcBef>
                <a:spcPts val="0"/>
              </a:spcBef>
              <a:buChar char="●"/>
            </a:pPr>
            <a:r>
              <a:rPr lang="pl-PL" dirty="0"/>
              <a:t>DC course: </a:t>
            </a:r>
            <a:r>
              <a:rPr lang="pl-PL" dirty="0">
                <a:hlinkClick r:id="rId5"/>
              </a:rPr>
              <a:t>https://github.com/BredaUniversityADSAI/2023-24c-fai2-adsai-DominikSzewczyk224180/blob/main/Self-study/Introduction%20to%20Natural%20Language%20Processing.pdf</a:t>
            </a:r>
            <a:r>
              <a:rPr lang="pl-PL" dirty="0"/>
              <a:t> </a:t>
            </a:r>
          </a:p>
          <a:p>
            <a:pPr marL="640080" lvl="1" indent="-154940">
              <a:spcBef>
                <a:spcPts val="0"/>
              </a:spcBef>
              <a:buChar char="●"/>
            </a:pPr>
            <a:r>
              <a:rPr lang="pl-PL" dirty="0"/>
              <a:t>LinkedIn account: </a:t>
            </a:r>
            <a:r>
              <a:rPr lang="pl-PL" dirty="0">
                <a:hlinkClick r:id="rId6"/>
              </a:rPr>
              <a:t>https://www.linkedin.com/in/dominik-szewczyk/</a:t>
            </a:r>
            <a:r>
              <a:rPr lang="pl-PL" dirty="0"/>
              <a:t> </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lang="pl-PL" dirty="0"/>
          </a:p>
          <a:p>
            <a:pPr marL="640080" lvl="1" indent="-154940">
              <a:spcBef>
                <a:spcPts val="0"/>
              </a:spcBef>
              <a:buChar char="●"/>
            </a:pPr>
            <a:r>
              <a:rPr lang="en-GB" dirty="0"/>
              <a:t>Week started with kick-off I enjoyed it, then I focused on self-study and i was working on tasks at the end of the week I had some time to work on my smart goals and I added a new project to my LinkedIn account </a:t>
            </a:r>
          </a:p>
          <a:p>
            <a:pPr marL="182880" lvl="0" indent="-154940" algn="l" rtl="0">
              <a:spcBef>
                <a:spcPts val="0"/>
              </a:spcBef>
              <a:spcAft>
                <a:spcPts val="0"/>
              </a:spcAft>
              <a:buSzPts val="1000"/>
              <a:buChar char="●"/>
            </a:pPr>
            <a:r>
              <a:rPr lang="en-GB" dirty="0"/>
              <a:t>What went well? </a:t>
            </a:r>
          </a:p>
          <a:p>
            <a:pPr marL="640080" lvl="1" indent="-154940">
              <a:spcBef>
                <a:spcPts val="0"/>
              </a:spcBef>
              <a:buFont typeface="Roboto"/>
              <a:buChar char="●"/>
            </a:pPr>
            <a:r>
              <a:rPr lang="en-GB" dirty="0"/>
              <a:t>I successfully completed all materials for this week. Also, I am glad about the project I added to my LinkedIn account i believe it will help me in the future, especially with finding an internship.</a:t>
            </a:r>
          </a:p>
          <a:p>
            <a:pPr marL="182880" lvl="0" indent="-154940" algn="l" rtl="0">
              <a:spcBef>
                <a:spcPts val="0"/>
              </a:spcBef>
              <a:spcAft>
                <a:spcPts val="0"/>
              </a:spcAft>
              <a:buSzPts val="1000"/>
              <a:buChar char="●"/>
            </a:pPr>
            <a:r>
              <a:rPr lang="en-GB" dirty="0"/>
              <a:t>What didn’t go so well? </a:t>
            </a:r>
          </a:p>
          <a:p>
            <a:pPr marL="640080" lvl="1" indent="-154940">
              <a:spcBef>
                <a:spcPts val="0"/>
              </a:spcBef>
              <a:buChar char="●"/>
            </a:pPr>
            <a:r>
              <a:rPr lang="en-GB" dirty="0"/>
              <a:t>I was struggling with the reading part a bit.</a:t>
            </a:r>
            <a:endParaRPr dirty="0"/>
          </a:p>
          <a:p>
            <a:pPr marL="182880" lvl="0" indent="-154940" algn="l" rtl="0">
              <a:spcBef>
                <a:spcPts val="0"/>
              </a:spcBef>
              <a:spcAft>
                <a:spcPts val="0"/>
              </a:spcAft>
              <a:buSzPts val="1000"/>
              <a:buChar char="●"/>
            </a:pPr>
            <a:r>
              <a:rPr lang="en" dirty="0"/>
              <a:t>What did you learn? </a:t>
            </a:r>
            <a:endParaRPr lang="pl-PL" dirty="0"/>
          </a:p>
          <a:p>
            <a:pPr marL="640080" lvl="1" indent="-154940">
              <a:spcBef>
                <a:spcPts val="0"/>
              </a:spcBef>
              <a:buChar char="●"/>
            </a:pPr>
            <a:r>
              <a:rPr lang="pl-PL" dirty="0"/>
              <a:t>I learned basisc of Natural Language Processing during DC course.</a:t>
            </a:r>
            <a:endParaRPr dirty="0"/>
          </a:p>
          <a:p>
            <a:pPr marL="182880" lvl="0" indent="-154940" algn="l" rtl="0">
              <a:spcBef>
                <a:spcPts val="0"/>
              </a:spcBef>
              <a:spcAft>
                <a:spcPts val="0"/>
              </a:spcAft>
              <a:buSzPts val="1000"/>
              <a:buChar char="●"/>
            </a:pPr>
            <a:r>
              <a:rPr lang="en" dirty="0"/>
              <a:t>What could be added as an Action point looking forward to next week?</a:t>
            </a:r>
            <a:endParaRPr lang="pl-PL" dirty="0"/>
          </a:p>
          <a:p>
            <a:pPr marL="640080" lvl="1" indent="-154940">
              <a:spcBef>
                <a:spcPts val="0"/>
              </a:spcBef>
              <a:buChar char="●"/>
            </a:pPr>
            <a:r>
              <a:rPr lang="en-GB" dirty="0"/>
              <a:t>I will describe my smart goals in proper sections in the Learning Log.</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r>
              <a:rPr lang="en" dirty="0"/>
              <a:t>1/2</a:t>
            </a:r>
            <a:endParaRPr dirty="0"/>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dirty="0"/>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1 - Feedback</a:t>
            </a:r>
            <a:endParaRPr dirty="0"/>
          </a:p>
        </p:txBody>
      </p:sp>
      <p:sp>
        <p:nvSpPr>
          <p:cNvPr id="173" name="Google Shape;173;p21"/>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dirty="0"/>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dirty="0"/>
          </a:p>
          <a:p>
            <a:pPr marL="0" indent="0">
              <a:spcBef>
                <a:spcPts val="800"/>
              </a:spcBef>
              <a:spcAft>
                <a:spcPts val="800"/>
              </a:spcAft>
              <a:buNone/>
            </a:pPr>
            <a:r>
              <a:rPr lang="en"/>
              <a:t>Response</a:t>
            </a:r>
            <a:r>
              <a:rPr lang="en-US" dirty="0"/>
              <a:t> to Feedback</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dirty="0"/>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2</a:t>
            </a:r>
            <a:r>
              <a:rPr lang="en" dirty="0"/>
              <a:t> - Log</a:t>
            </a:r>
            <a:endParaRPr dirty="0"/>
          </a:p>
        </p:txBody>
      </p:sp>
      <p:sp>
        <p:nvSpPr>
          <p:cNvPr id="203" name="Google Shape;203;p24"/>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dirty="0"/>
          </a:p>
        </p:txBody>
      </p:sp>
      <p:sp>
        <p:nvSpPr>
          <p:cNvPr id="204" name="Google Shape;204;p24"/>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dirty="0"/>
          </a:p>
        </p:txBody>
      </p:sp>
      <p:sp>
        <p:nvSpPr>
          <p:cNvPr id="205" name="Google Shape;205;p24"/>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lang="pl-PL" dirty="0"/>
          </a:p>
          <a:p>
            <a:pPr marL="640080" lvl="1" indent="-154940">
              <a:spcBef>
                <a:spcPts val="0"/>
              </a:spcBef>
              <a:buChar char="●"/>
            </a:pPr>
            <a:r>
              <a:rPr lang="en-GB" dirty="0"/>
              <a:t>Complete course on DataCamp about SpaCy</a:t>
            </a:r>
            <a:r>
              <a:rPr lang="pl-PL" dirty="0"/>
              <a:t>. ILO 4.1 </a:t>
            </a:r>
          </a:p>
          <a:p>
            <a:pPr marL="640080" lvl="1" indent="-154940">
              <a:spcBef>
                <a:spcPts val="0"/>
              </a:spcBef>
              <a:buChar char="●"/>
            </a:pPr>
            <a:r>
              <a:rPr lang="en-GB" dirty="0"/>
              <a:t>Make a start on task 3 and 7</a:t>
            </a:r>
            <a:r>
              <a:rPr lang="pl-PL" dirty="0"/>
              <a:t>. ILO 4.1</a:t>
            </a:r>
          </a:p>
          <a:p>
            <a:pPr marL="640080" lvl="1" indent="-154940">
              <a:spcBef>
                <a:spcPts val="0"/>
              </a:spcBef>
              <a:buChar char="●"/>
            </a:pPr>
            <a:r>
              <a:rPr lang="en-GB" dirty="0"/>
              <a:t>Create a new data set called "simplified_emotions.csv„</a:t>
            </a:r>
            <a:r>
              <a:rPr lang="pl-PL" dirty="0"/>
              <a:t>.</a:t>
            </a:r>
          </a:p>
          <a:p>
            <a:pPr marL="640080" lvl="1" indent="-154940">
              <a:spcBef>
                <a:spcPts val="0"/>
              </a:spcBef>
              <a:buChar char="●"/>
            </a:pPr>
            <a:r>
              <a:rPr lang="en-GB" dirty="0"/>
              <a:t>Describe my smarter goals</a:t>
            </a:r>
            <a:r>
              <a:rPr lang="pl-PL" dirty="0"/>
              <a:t>.</a:t>
            </a:r>
            <a:endParaRPr lang="en-GB" dirty="0"/>
          </a:p>
          <a:p>
            <a:pPr marL="182880" lvl="0" indent="-154940" algn="l" rtl="0">
              <a:spcBef>
                <a:spcPts val="0"/>
              </a:spcBef>
              <a:spcAft>
                <a:spcPts val="0"/>
              </a:spcAft>
              <a:buSzPts val="1000"/>
              <a:buChar char="●"/>
            </a:pPr>
            <a:r>
              <a:rPr lang="en-GB" dirty="0"/>
              <a:t>What have you actually been able to do? </a:t>
            </a:r>
            <a:endParaRPr lang="pl-PL" dirty="0"/>
          </a:p>
          <a:p>
            <a:pPr marL="640080" lvl="1" indent="-154940">
              <a:spcBef>
                <a:spcPts val="0"/>
              </a:spcBef>
              <a:buChar char="●"/>
            </a:pPr>
            <a:r>
              <a:rPr lang="pl-PL" i="0" dirty="0"/>
              <a:t>I compleated course on </a:t>
            </a:r>
            <a:r>
              <a:rPr lang="en-GB" dirty="0"/>
              <a:t>DataCamp about SpaCy</a:t>
            </a:r>
            <a:r>
              <a:rPr lang="pl-PL" dirty="0"/>
              <a:t>.</a:t>
            </a:r>
          </a:p>
          <a:p>
            <a:pPr marL="640080" lvl="1" indent="-154940">
              <a:spcBef>
                <a:spcPts val="0"/>
              </a:spcBef>
              <a:buChar char="●"/>
            </a:pPr>
            <a:r>
              <a:rPr lang="pl-PL" i="0" dirty="0"/>
              <a:t>I finished task 3 and 7.</a:t>
            </a:r>
            <a:r>
              <a:rPr lang="pl-PL" dirty="0"/>
              <a:t> ILO 4.1</a:t>
            </a:r>
            <a:endParaRPr lang="pl-PL" i="0" dirty="0"/>
          </a:p>
          <a:p>
            <a:pPr marL="640080" lvl="1" indent="-154940">
              <a:spcBef>
                <a:spcPts val="0"/>
              </a:spcBef>
              <a:buChar char="●"/>
            </a:pPr>
            <a:r>
              <a:rPr lang="en-GB" i="0" dirty="0"/>
              <a:t>I created the necessary data set</a:t>
            </a:r>
            <a:endParaRPr lang="pl-PL" i="0" dirty="0"/>
          </a:p>
          <a:p>
            <a:pPr marL="640080" lvl="1" indent="-154940">
              <a:spcBef>
                <a:spcPts val="0"/>
              </a:spcBef>
              <a:buChar char="●"/>
            </a:pPr>
            <a:r>
              <a:rPr lang="pl-PL" dirty="0"/>
              <a:t>I d</a:t>
            </a:r>
            <a:r>
              <a:rPr lang="en-GB" dirty="0"/>
              <a:t>escribe</a:t>
            </a:r>
            <a:r>
              <a:rPr lang="pl-PL" dirty="0"/>
              <a:t>d</a:t>
            </a:r>
            <a:r>
              <a:rPr lang="en-GB" dirty="0"/>
              <a:t> my smarter goals</a:t>
            </a:r>
            <a:endParaRPr lang="pl-PL" i="0" dirty="0"/>
          </a:p>
          <a:p>
            <a:pPr marL="640080" lvl="1" indent="-154940">
              <a:spcBef>
                <a:spcPts val="0"/>
              </a:spcBef>
              <a:buChar char="●"/>
            </a:pPr>
            <a:endParaRPr lang="en-GB" i="0"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lang="pl-PL" dirty="0"/>
          </a:p>
          <a:p>
            <a:pPr marL="182880" lvl="0" indent="-154940" algn="l" rtl="0">
              <a:spcBef>
                <a:spcPts val="0"/>
              </a:spcBef>
              <a:spcAft>
                <a:spcPts val="0"/>
              </a:spcAft>
              <a:buSzPts val="1000"/>
              <a:buChar char="●"/>
            </a:pPr>
            <a:endParaRPr lang="pl-PL" dirty="0"/>
          </a:p>
          <a:p>
            <a:pPr marL="182880" lvl="0" indent="-154940" algn="l" rtl="0">
              <a:spcBef>
                <a:spcPts val="0"/>
              </a:spcBef>
              <a:spcAft>
                <a:spcPts val="0"/>
              </a:spcAft>
              <a:buSzPts val="1000"/>
              <a:buChar char="●"/>
            </a:pPr>
            <a:r>
              <a:rPr lang="pl-PL" dirty="0"/>
              <a:t>T</a:t>
            </a:r>
            <a:r>
              <a:rPr lang="pl-PL" i="0" dirty="0"/>
              <a:t>ask 3 and 7 </a:t>
            </a:r>
            <a:r>
              <a:rPr lang="pl-PL" dirty="0"/>
              <a:t>: </a:t>
            </a:r>
            <a:r>
              <a:rPr lang="pl-PL" sz="800" dirty="0">
                <a:hlinkClick r:id="rId3"/>
              </a:rPr>
              <a:t>https://github.com/BredaUniversityADSAI/2023-24c-fai2-adsai-DominikSzewczyk224180/blob/main/Datasets/feature_extraction.ipynb</a:t>
            </a:r>
            <a:r>
              <a:rPr lang="pl-PL" sz="800" dirty="0"/>
              <a:t> </a:t>
            </a:r>
          </a:p>
          <a:p>
            <a:pPr marL="182880" indent="-154940"/>
            <a:r>
              <a:rPr lang="pl-PL" dirty="0"/>
              <a:t>Dataset: </a:t>
            </a:r>
            <a:r>
              <a:rPr lang="pl-PL" dirty="0">
                <a:hlinkClick r:id="rId4"/>
              </a:rPr>
              <a:t>https://github.com/BredaUniversityADSAI/2023-24c-fai2-adsai-DominikSzewczyk224180/tree/main/Datasets</a:t>
            </a:r>
            <a:r>
              <a:rPr lang="pl-PL" dirty="0"/>
              <a:t> </a:t>
            </a:r>
          </a:p>
          <a:p>
            <a:pPr marL="182880" indent="-154940"/>
            <a:r>
              <a:rPr lang="pl-PL" dirty="0"/>
              <a:t>C</a:t>
            </a:r>
            <a:r>
              <a:rPr lang="en-GB" dirty="0"/>
              <a:t>ourse on DataCamp about SpaCy</a:t>
            </a:r>
            <a:r>
              <a:rPr lang="pl-PL" dirty="0"/>
              <a:t>: </a:t>
            </a:r>
            <a:r>
              <a:rPr lang="pl-PL" sz="800" dirty="0">
                <a:hlinkClick r:id="rId5"/>
              </a:rPr>
              <a:t>https://github.com/BredaUniversityADSAI/2023-24c-fai2-adsai-DominikSzewczyk224180/blob/main/Self-study/Advanced%20NLP%20with%20spaCy%20certificate.pdf</a:t>
            </a:r>
            <a:r>
              <a:rPr lang="pl-PL" sz="800" dirty="0"/>
              <a:t> </a:t>
            </a:r>
          </a:p>
          <a:p>
            <a:pPr marL="182880" lvl="0" indent="-154940" algn="l" rtl="0">
              <a:spcBef>
                <a:spcPts val="0"/>
              </a:spcBef>
              <a:spcAft>
                <a:spcPts val="0"/>
              </a:spcAft>
              <a:buSzPts val="1000"/>
              <a:buChar char="●"/>
            </a:pPr>
            <a:endParaRPr dirty="0"/>
          </a:p>
        </p:txBody>
      </p:sp>
      <p:sp>
        <p:nvSpPr>
          <p:cNvPr id="206" name="Google Shape;206;p24"/>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lang="pl-PL" dirty="0"/>
          </a:p>
          <a:p>
            <a:pPr marL="640080" lvl="1" indent="-154940">
              <a:spcBef>
                <a:spcPts val="0"/>
              </a:spcBef>
              <a:buChar char="●"/>
            </a:pPr>
            <a:r>
              <a:rPr lang="en-GB" dirty="0"/>
              <a:t>I started week with reading materials it's </a:t>
            </a:r>
            <a:r>
              <a:rPr lang="en-GB" dirty="0" err="1"/>
              <a:t>kinda</a:t>
            </a:r>
            <a:r>
              <a:rPr lang="en-GB" dirty="0"/>
              <a:t> boring but i found it useful, alter on i completed data cam course about SpaCy and used my skills to complete task 3 and 7</a:t>
            </a:r>
            <a:r>
              <a:rPr lang="pl-PL" dirty="0"/>
              <a:t>.</a:t>
            </a:r>
            <a:endParaRPr dirty="0"/>
          </a:p>
          <a:p>
            <a:pPr marL="182880" lvl="0" indent="-154940" algn="l" rtl="0">
              <a:spcBef>
                <a:spcPts val="0"/>
              </a:spcBef>
              <a:spcAft>
                <a:spcPts val="0"/>
              </a:spcAft>
              <a:buSzPts val="1000"/>
              <a:buChar char="●"/>
            </a:pPr>
            <a:r>
              <a:rPr lang="en" dirty="0"/>
              <a:t>What went well? </a:t>
            </a:r>
            <a:endParaRPr lang="pl-PL" dirty="0"/>
          </a:p>
          <a:p>
            <a:pPr marL="640080" lvl="1" indent="-154940">
              <a:spcBef>
                <a:spcPts val="0"/>
              </a:spcBef>
              <a:buChar char="●"/>
            </a:pPr>
            <a:r>
              <a:rPr lang="en-GB" dirty="0"/>
              <a:t>I smoothly completed </a:t>
            </a:r>
            <a:r>
              <a:rPr lang="en-GB" dirty="0" err="1"/>
              <a:t>datacamp</a:t>
            </a:r>
            <a:r>
              <a:rPr lang="en-GB" dirty="0"/>
              <a:t> course and learn a lot about SpaCy</a:t>
            </a:r>
            <a:r>
              <a:rPr lang="pl-PL" dirty="0"/>
              <a:t>.</a:t>
            </a:r>
            <a:r>
              <a:rPr lang="en-GB" dirty="0"/>
              <a:t> What's more, i was able to add my project from block B to git hub and its almost ready to publish it on LinkedIn</a:t>
            </a:r>
            <a:r>
              <a:rPr lang="pl-PL" dirty="0"/>
              <a:t>.</a:t>
            </a:r>
            <a:endParaRPr dirty="0"/>
          </a:p>
          <a:p>
            <a:pPr marL="182880" lvl="0" indent="-154940" algn="l" rtl="0">
              <a:spcBef>
                <a:spcPts val="0"/>
              </a:spcBef>
              <a:spcAft>
                <a:spcPts val="0"/>
              </a:spcAft>
              <a:buSzPts val="1000"/>
              <a:buChar char="●"/>
            </a:pPr>
            <a:r>
              <a:rPr lang="en" dirty="0"/>
              <a:t>What didn’t go so well? </a:t>
            </a:r>
            <a:endParaRPr lang="pl-PL" dirty="0"/>
          </a:p>
          <a:p>
            <a:pPr marL="640080" lvl="1" indent="-154940">
              <a:spcBef>
                <a:spcPts val="0"/>
              </a:spcBef>
              <a:buChar char="●"/>
            </a:pPr>
            <a:r>
              <a:rPr lang="en-GB" dirty="0"/>
              <a:t>I wanted to start week 3 notebooks but i didn't found a time for that</a:t>
            </a:r>
            <a:r>
              <a:rPr lang="pl-PL" dirty="0"/>
              <a:t>.</a:t>
            </a:r>
            <a:endParaRPr lang="en-GB" dirty="0"/>
          </a:p>
          <a:p>
            <a:pPr marL="182880" lvl="0" indent="-154940" algn="l" rtl="0">
              <a:spcBef>
                <a:spcPts val="0"/>
              </a:spcBef>
              <a:spcAft>
                <a:spcPts val="0"/>
              </a:spcAft>
              <a:buSzPts val="1000"/>
              <a:buChar char="●"/>
            </a:pPr>
            <a:r>
              <a:rPr lang="en" dirty="0"/>
              <a:t>What did you learn? </a:t>
            </a:r>
            <a:endParaRPr lang="pl-PL" dirty="0"/>
          </a:p>
          <a:p>
            <a:pPr marL="640080" lvl="1" indent="-154940">
              <a:spcBef>
                <a:spcPts val="0"/>
              </a:spcBef>
              <a:buChar char="●"/>
            </a:pPr>
            <a:r>
              <a:rPr lang="en-GB" dirty="0"/>
              <a:t>I learned advanced NLP with </a:t>
            </a:r>
            <a:r>
              <a:rPr lang="en-GB" dirty="0" err="1"/>
              <a:t>spaCy</a:t>
            </a:r>
            <a:r>
              <a:rPr lang="pl-PL" dirty="0"/>
              <a:t>.</a:t>
            </a:r>
          </a:p>
          <a:p>
            <a:pPr marL="182880" lvl="0" indent="-154940" algn="l" rtl="0">
              <a:spcBef>
                <a:spcPts val="0"/>
              </a:spcBef>
              <a:spcAft>
                <a:spcPts val="0"/>
              </a:spcAft>
              <a:buSzPts val="1000"/>
              <a:buChar char="●"/>
            </a:pPr>
            <a:r>
              <a:rPr lang="en" dirty="0"/>
              <a:t>What could be added as an Action point looking forward to next week?</a:t>
            </a:r>
            <a:endParaRPr lang="pl-PL" dirty="0"/>
          </a:p>
          <a:p>
            <a:pPr marL="640080" lvl="1" indent="-154940">
              <a:spcBef>
                <a:spcPts val="0"/>
              </a:spcBef>
              <a:buChar char="●"/>
            </a:pPr>
            <a:r>
              <a:rPr lang="en-GB" dirty="0"/>
              <a:t>Next week I want to submit my results on Kaggle competition</a:t>
            </a:r>
            <a:r>
              <a:rPr lang="pl-PL" dirty="0"/>
              <a:t>.</a:t>
            </a:r>
            <a:endParaRPr dirty="0"/>
          </a:p>
        </p:txBody>
      </p:sp>
      <p:sp>
        <p:nvSpPr>
          <p:cNvPr id="207" name="Google Shape;207;p24"/>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08" name="Google Shape;208;p24"/>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2</a:t>
            </a:r>
            <a:endParaRPr dirty="0"/>
          </a:p>
        </p:txBody>
      </p:sp>
      <p:sp>
        <p:nvSpPr>
          <p:cNvPr id="209" name="Google Shape;209;p24"/>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2</a:t>
            </a:r>
            <a:r>
              <a:rPr lang="en" dirty="0"/>
              <a:t> - Feedback</a:t>
            </a:r>
            <a:endParaRPr dirty="0"/>
          </a:p>
        </p:txBody>
      </p:sp>
      <p:sp>
        <p:nvSpPr>
          <p:cNvPr id="215" name="Google Shape;215;p25"/>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dirty="0"/>
          </a:p>
        </p:txBody>
      </p:sp>
      <p:sp>
        <p:nvSpPr>
          <p:cNvPr id="216" name="Google Shape;216;p25"/>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dirty="0"/>
          </a:p>
          <a:p>
            <a:pPr marL="0" lvl="0" indent="0" algn="l" rtl="0">
              <a:spcBef>
                <a:spcPts val="800"/>
              </a:spcBef>
              <a:spcAft>
                <a:spcPts val="800"/>
              </a:spcAft>
              <a:buNone/>
            </a:pPr>
            <a:r>
              <a:rPr lang="en"/>
              <a:t>Response</a:t>
            </a:r>
            <a:endParaRPr dirty="0"/>
          </a:p>
        </p:txBody>
      </p:sp>
      <p:sp>
        <p:nvSpPr>
          <p:cNvPr id="217" name="Google Shape;217;p25"/>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dirty="0"/>
          </a:p>
        </p:txBody>
      </p:sp>
      <p:sp>
        <p:nvSpPr>
          <p:cNvPr id="218" name="Google Shape;218;p25"/>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3</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dirty="0"/>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dirty="0"/>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lang="pl-PL" dirty="0"/>
          </a:p>
          <a:p>
            <a:pPr marL="640080" lvl="1" indent="-154940">
              <a:spcBef>
                <a:spcPts val="0"/>
              </a:spcBef>
              <a:buChar char="●"/>
            </a:pPr>
            <a:r>
              <a:rPr lang="pl-PL" dirty="0"/>
              <a:t>Complete self-study notebooks.</a:t>
            </a:r>
          </a:p>
          <a:p>
            <a:pPr marL="640080" lvl="1" indent="-154940">
              <a:spcBef>
                <a:spcPts val="0"/>
              </a:spcBef>
              <a:buChar char="●"/>
            </a:pPr>
            <a:r>
              <a:rPr lang="pl-PL" dirty="0"/>
              <a:t>Task 4: Sentiment Extraction ILO 4.1 </a:t>
            </a:r>
          </a:p>
          <a:p>
            <a:pPr marL="640080" lvl="1" indent="-154940">
              <a:spcBef>
                <a:spcPts val="0"/>
              </a:spcBef>
              <a:buChar char="●"/>
            </a:pPr>
            <a:r>
              <a:rPr lang="en-GB" dirty="0"/>
              <a:t>Task 9: Apply Naïve Bayes</a:t>
            </a:r>
            <a:r>
              <a:rPr lang="pl-PL" dirty="0"/>
              <a:t> ILO 4.2 </a:t>
            </a:r>
          </a:p>
          <a:p>
            <a:pPr marL="640080" lvl="1" indent="-154940">
              <a:spcBef>
                <a:spcPts val="0"/>
              </a:spcBef>
              <a:buChar char="●"/>
            </a:pPr>
            <a:r>
              <a:rPr lang="en-GB" dirty="0"/>
              <a:t>Task 10: Apply Logistic Regression</a:t>
            </a:r>
            <a:r>
              <a:rPr lang="pl-PL" dirty="0"/>
              <a:t> ILO 4.2 </a:t>
            </a:r>
          </a:p>
          <a:p>
            <a:pPr marL="640080" lvl="1" indent="-154940">
              <a:spcBef>
                <a:spcPts val="0"/>
              </a:spcBef>
              <a:buChar char="●"/>
            </a:pPr>
            <a:r>
              <a:rPr lang="pl-PL" dirty="0"/>
              <a:t>Participate in workshops.</a:t>
            </a:r>
            <a:endParaRPr dirty="0"/>
          </a:p>
          <a:p>
            <a:pPr marL="182880" lvl="0" indent="-154940" algn="l" rtl="0">
              <a:spcBef>
                <a:spcPts val="0"/>
              </a:spcBef>
              <a:spcAft>
                <a:spcPts val="0"/>
              </a:spcAft>
              <a:buSzPts val="1000"/>
              <a:buChar char="●"/>
            </a:pPr>
            <a:r>
              <a:rPr lang="en" dirty="0"/>
              <a:t>What have you actually been able to do? </a:t>
            </a:r>
            <a:endParaRPr lang="pl-PL" dirty="0"/>
          </a:p>
          <a:p>
            <a:pPr marL="640080" lvl="1" indent="-154940">
              <a:spcBef>
                <a:spcPts val="0"/>
              </a:spcBef>
              <a:buChar char="●"/>
            </a:pPr>
            <a:r>
              <a:rPr lang="pl-PL" i="0" dirty="0"/>
              <a:t>I compleated all self-study materials.</a:t>
            </a:r>
          </a:p>
          <a:p>
            <a:pPr marL="640080" lvl="1" indent="-154940">
              <a:spcBef>
                <a:spcPts val="0"/>
              </a:spcBef>
              <a:buChar char="●"/>
            </a:pPr>
            <a:r>
              <a:rPr lang="pl-PL" i="0" dirty="0"/>
              <a:t>I finished task 4. </a:t>
            </a:r>
            <a:r>
              <a:rPr lang="pl-PL" dirty="0"/>
              <a:t>ILO 4.1</a:t>
            </a:r>
            <a:endParaRPr lang="pl-PL" i="0" dirty="0"/>
          </a:p>
          <a:p>
            <a:pPr marL="640080" lvl="1" indent="-154940">
              <a:spcBef>
                <a:spcPts val="0"/>
              </a:spcBef>
              <a:buChar char="●"/>
            </a:pPr>
            <a:r>
              <a:rPr lang="pl-PL" i="0" dirty="0"/>
              <a:t>I finished task 9 </a:t>
            </a:r>
            <a:r>
              <a:rPr lang="pl-PL" dirty="0"/>
              <a:t>ILO 4.2 </a:t>
            </a:r>
            <a:endParaRPr lang="pl-PL" i="0" dirty="0"/>
          </a:p>
          <a:p>
            <a:pPr marL="640080" lvl="1" indent="-154940">
              <a:spcBef>
                <a:spcPts val="0"/>
              </a:spcBef>
              <a:buChar char="●"/>
            </a:pPr>
            <a:r>
              <a:rPr lang="pl-PL" i="0" dirty="0"/>
              <a:t>I participated in workshops</a:t>
            </a:r>
            <a:endParaRPr lang="en-GB" dirty="0"/>
          </a:p>
          <a:p>
            <a:pPr marL="182880" lvl="0" indent="-154940" algn="l" rtl="0">
              <a:spcBef>
                <a:spcPts val="0"/>
              </a:spcBef>
              <a:spcAft>
                <a:spcPts val="0"/>
              </a:spcAft>
              <a:buSzPts val="1000"/>
              <a:buChar char="●"/>
            </a:pPr>
            <a:r>
              <a:rPr lang="en-GB" dirty="0"/>
              <a:t>Showcase the evidence of your progress (production artifacts, short descriptions-links-pictures animated gifs, etc.)</a:t>
            </a:r>
            <a:endParaRPr lang="pl-PL" dirty="0"/>
          </a:p>
          <a:p>
            <a:pPr marL="182880" lvl="0" indent="-154940" algn="l" rtl="0">
              <a:spcBef>
                <a:spcPts val="0"/>
              </a:spcBef>
              <a:spcAft>
                <a:spcPts val="0"/>
              </a:spcAft>
              <a:buSzPts val="1000"/>
              <a:buChar char="●"/>
            </a:pPr>
            <a:endParaRPr lang="pl-PL" dirty="0"/>
          </a:p>
          <a:p>
            <a:pPr marL="182880" lvl="0" indent="-154940" algn="l" rtl="0">
              <a:spcBef>
                <a:spcPts val="0"/>
              </a:spcBef>
              <a:spcAft>
                <a:spcPts val="0"/>
              </a:spcAft>
              <a:buSzPts val="1000"/>
              <a:buChar char="●"/>
            </a:pPr>
            <a:r>
              <a:rPr lang="pl-PL" dirty="0"/>
              <a:t>Notebooks: </a:t>
            </a:r>
            <a:r>
              <a:rPr lang="pl-PL" dirty="0">
                <a:hlinkClick r:id="rId3"/>
              </a:rPr>
              <a:t>https://github.com/BredaUniversityADSAI/2023-24c-fai2-adsai-DominikSzewczyk224180/tree/main/Self-study/Notebooks</a:t>
            </a:r>
            <a:r>
              <a:rPr lang="pl-PL" dirty="0"/>
              <a:t> </a:t>
            </a:r>
          </a:p>
          <a:p>
            <a:pPr marL="182880" lvl="0" indent="-154940" algn="l" rtl="0">
              <a:spcBef>
                <a:spcPts val="0"/>
              </a:spcBef>
              <a:spcAft>
                <a:spcPts val="0"/>
              </a:spcAft>
              <a:buSzPts val="1000"/>
              <a:buChar char="●"/>
            </a:pPr>
            <a:r>
              <a:rPr lang="pl-PL" dirty="0"/>
              <a:t>Task 4: </a:t>
            </a:r>
            <a:r>
              <a:rPr lang="pl-PL" sz="800" dirty="0">
                <a:hlinkClick r:id="rId4"/>
              </a:rPr>
              <a:t>https://github.com/BredaUniversityADSAI/2023-24c-fai2-adsai-DominikSzewczyk224180/blob/main/Datasets/feature_extraction.ipynb</a:t>
            </a:r>
            <a:r>
              <a:rPr lang="pl-PL" sz="800" dirty="0"/>
              <a:t> </a:t>
            </a:r>
          </a:p>
          <a:p>
            <a:pPr marL="182880" lvl="0" indent="-154940" algn="l" rtl="0">
              <a:spcBef>
                <a:spcPts val="0"/>
              </a:spcBef>
              <a:spcAft>
                <a:spcPts val="0"/>
              </a:spcAft>
              <a:buSzPts val="1000"/>
              <a:buChar char="●"/>
            </a:pPr>
            <a:r>
              <a:rPr lang="pl-PL" dirty="0"/>
              <a:t>Task 9: </a:t>
            </a:r>
            <a:r>
              <a:rPr lang="pl-PL" sz="700" dirty="0">
                <a:hlinkClick r:id="rId5"/>
              </a:rPr>
              <a:t>https://github.com/BredaUniversityADSAI/2023-24c-fai2-adsai-DominikSzewczyk224180/tree/main/Natural%20Language%20procesing/Na%C3%AFve%20Bayes</a:t>
            </a:r>
            <a:r>
              <a:rPr lang="pl-PL" sz="700" dirty="0"/>
              <a:t> </a:t>
            </a:r>
          </a:p>
          <a:p>
            <a:pPr marL="182880" lvl="0" indent="-154940" algn="l" rtl="0">
              <a:spcBef>
                <a:spcPts val="0"/>
              </a:spcBef>
              <a:spcAft>
                <a:spcPts val="0"/>
              </a:spcAft>
              <a:buSzPts val="1000"/>
              <a:buChar char="●"/>
            </a:pPr>
            <a:r>
              <a:rPr lang="pl-PL" dirty="0"/>
              <a:t>Task 10:</a:t>
            </a:r>
            <a:r>
              <a:rPr lang="pl-PL" sz="700" dirty="0"/>
              <a:t> </a:t>
            </a:r>
            <a:r>
              <a:rPr lang="pl-PL" sz="700" dirty="0">
                <a:hlinkClick r:id="rId6"/>
              </a:rPr>
              <a:t>https://github.com/BredaUniversityADSAI/2023-24c-fai2-adsai-DominikSzewczyk224180/tree/main/Natural%20Language%20procesing/Logistic%20Regression</a:t>
            </a:r>
            <a:r>
              <a:rPr lang="pl-PL" sz="700" dirty="0"/>
              <a:t> </a:t>
            </a:r>
          </a:p>
          <a:p>
            <a:pPr marL="182880" lvl="0" indent="-154940" algn="l" rtl="0">
              <a:spcBef>
                <a:spcPts val="0"/>
              </a:spcBef>
              <a:spcAft>
                <a:spcPts val="0"/>
              </a:spcAft>
              <a:buSzPts val="1000"/>
              <a:buChar char="●"/>
            </a:pPr>
            <a:endParaRPr lang="en-GB" dirty="0"/>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lang="pl-PL" dirty="0"/>
          </a:p>
          <a:p>
            <a:pPr marL="640080" lvl="1" indent="-154940">
              <a:spcBef>
                <a:spcPts val="0"/>
              </a:spcBef>
              <a:buChar char="●"/>
            </a:pPr>
            <a:r>
              <a:rPr lang="en-GB" i="0" dirty="0"/>
              <a:t>This was the hardest week so far, notebooks were challenging but I started with them at the beginning of the week and I was able to finish them successfully. Then I applied my new skills to tasks 9 and 10 I finished task 9 but am still working on task 10. What's more on Wednesday I enjoyed the workshops we learned about presentation skills.</a:t>
            </a:r>
            <a:endParaRPr lang="pl-PL" dirty="0"/>
          </a:p>
          <a:p>
            <a:pPr marL="182880" lvl="0" indent="-154940" algn="l" rtl="0">
              <a:spcBef>
                <a:spcPts val="0"/>
              </a:spcBef>
              <a:spcAft>
                <a:spcPts val="0"/>
              </a:spcAft>
              <a:buSzPts val="1000"/>
              <a:buChar char="●"/>
            </a:pPr>
            <a:r>
              <a:rPr lang="en" dirty="0"/>
              <a:t>What went well? </a:t>
            </a:r>
            <a:endParaRPr lang="pl-PL" dirty="0"/>
          </a:p>
          <a:p>
            <a:pPr marL="640080" lvl="1" indent="-154940">
              <a:spcBef>
                <a:spcPts val="0"/>
              </a:spcBef>
              <a:buChar char="●"/>
            </a:pPr>
            <a:r>
              <a:rPr lang="pl-PL" i="0" dirty="0"/>
              <a:t>I</a:t>
            </a:r>
            <a:r>
              <a:rPr lang="en-GB" i="0" dirty="0"/>
              <a:t> successfully finished task 9 and submitted my results into Kaggle.</a:t>
            </a:r>
            <a:endParaRPr i="0" dirty="0"/>
          </a:p>
          <a:p>
            <a:pPr marL="182880" lvl="0" indent="-154940" algn="l" rtl="0">
              <a:spcBef>
                <a:spcPts val="0"/>
              </a:spcBef>
              <a:spcAft>
                <a:spcPts val="0"/>
              </a:spcAft>
              <a:buSzPts val="1000"/>
              <a:buChar char="●"/>
            </a:pPr>
            <a:r>
              <a:rPr lang="en" dirty="0"/>
              <a:t>What didn’t go so well? </a:t>
            </a:r>
            <a:endParaRPr lang="pl-PL" dirty="0"/>
          </a:p>
          <a:p>
            <a:pPr marL="640080" lvl="1" indent="-154940">
              <a:spcBef>
                <a:spcPts val="0"/>
              </a:spcBef>
              <a:buChar char="●"/>
            </a:pPr>
            <a:r>
              <a:rPr lang="en-GB" i="0" dirty="0"/>
              <a:t>I am struggling with logistic regression , and improving accuracy didn't go well this week.</a:t>
            </a:r>
            <a:endParaRPr i="0" dirty="0"/>
          </a:p>
          <a:p>
            <a:pPr marL="182880" lvl="0" indent="-154940" algn="l" rtl="0">
              <a:spcBef>
                <a:spcPts val="0"/>
              </a:spcBef>
              <a:spcAft>
                <a:spcPts val="0"/>
              </a:spcAft>
              <a:buSzPts val="1000"/>
              <a:buChar char="●"/>
            </a:pPr>
            <a:r>
              <a:rPr lang="en" dirty="0"/>
              <a:t>What did you learn? </a:t>
            </a:r>
            <a:endParaRPr lang="pl-PL" dirty="0"/>
          </a:p>
          <a:p>
            <a:pPr marL="640080" lvl="1" indent="-154940">
              <a:spcBef>
                <a:spcPts val="0"/>
              </a:spcBef>
              <a:buChar char="●"/>
            </a:pPr>
            <a:r>
              <a:rPr lang="pl-PL" dirty="0"/>
              <a:t>I learned how to applay naïve bayes, smoothing and </a:t>
            </a:r>
            <a:r>
              <a:rPr lang="en-GB" i="0" dirty="0"/>
              <a:t>logistic regression</a:t>
            </a:r>
            <a:r>
              <a:rPr lang="pl-PL" i="0" dirty="0"/>
              <a:t>.</a:t>
            </a:r>
            <a:endParaRPr dirty="0"/>
          </a:p>
          <a:p>
            <a:pPr marL="182880" lvl="0" indent="-154940" algn="l" rtl="0">
              <a:spcBef>
                <a:spcPts val="0"/>
              </a:spcBef>
              <a:spcAft>
                <a:spcPts val="0"/>
              </a:spcAft>
              <a:buSzPts val="1000"/>
              <a:buChar char="●"/>
            </a:pPr>
            <a:r>
              <a:rPr lang="en" dirty="0"/>
              <a:t>What could be added as an Action point looking forward to next week?</a:t>
            </a:r>
            <a:endParaRPr lang="pl-PL" dirty="0"/>
          </a:p>
          <a:p>
            <a:pPr marL="640080" lvl="1" indent="-154940">
              <a:spcBef>
                <a:spcPts val="0"/>
              </a:spcBef>
              <a:buChar char="●"/>
            </a:pPr>
            <a:r>
              <a:rPr lang="en-GB" dirty="0"/>
              <a:t>Next week I will focus on improving logistic regression performance.</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3</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dirty="0"/>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dirty="0"/>
          </a:p>
          <a:p>
            <a:pPr marL="0" lvl="0" indent="0" algn="l" rtl="0">
              <a:spcBef>
                <a:spcPts val="800"/>
              </a:spcBef>
              <a:spcAft>
                <a:spcPts val="800"/>
              </a:spcAft>
              <a:buNone/>
            </a:pPr>
            <a:r>
              <a:rPr lang="en"/>
              <a:t>Response</a:t>
            </a: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4</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dirty="0"/>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dirty="0"/>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lang="pl-PL" dirty="0"/>
          </a:p>
          <a:p>
            <a:pPr marL="640080" lvl="1" indent="-154940">
              <a:spcBef>
                <a:spcPts val="0"/>
              </a:spcBef>
              <a:buChar char="●"/>
            </a:pPr>
            <a:r>
              <a:rPr lang="pl-PL" dirty="0"/>
              <a:t>Complete self-study notebooks.</a:t>
            </a:r>
          </a:p>
          <a:p>
            <a:pPr marL="640080" lvl="1" indent="-154940">
              <a:spcBef>
                <a:spcPts val="0"/>
              </a:spcBef>
              <a:buChar char="●"/>
            </a:pPr>
            <a:r>
              <a:rPr lang="pl-PL" dirty="0"/>
              <a:t>Task 5: Sentiment Extraction ILO 4.1 </a:t>
            </a:r>
          </a:p>
          <a:p>
            <a:pPr marL="640080" lvl="1" indent="-154940">
              <a:spcBef>
                <a:spcPts val="0"/>
              </a:spcBef>
              <a:buChar char="●"/>
            </a:pPr>
            <a:r>
              <a:rPr lang="en-GB" dirty="0"/>
              <a:t>Task </a:t>
            </a:r>
            <a:r>
              <a:rPr lang="pl-PL" dirty="0"/>
              <a:t>9</a:t>
            </a:r>
            <a:r>
              <a:rPr lang="en-GB" dirty="0"/>
              <a:t>: Apply Naïve Bayes</a:t>
            </a:r>
            <a:r>
              <a:rPr lang="pl-PL" dirty="0"/>
              <a:t> ILO 4.2 </a:t>
            </a:r>
          </a:p>
          <a:p>
            <a:pPr marL="640080" lvl="1" indent="-154940">
              <a:spcBef>
                <a:spcPts val="0"/>
              </a:spcBef>
              <a:buFont typeface="Roboto"/>
              <a:buChar char="●"/>
            </a:pPr>
            <a:r>
              <a:rPr lang="en-GB" dirty="0"/>
              <a:t>Task 10: Apply Logistic Regression</a:t>
            </a:r>
            <a:r>
              <a:rPr lang="pl-PL" dirty="0"/>
              <a:t> ILO 4.2 </a:t>
            </a:r>
          </a:p>
          <a:p>
            <a:pPr marL="182880" lvl="0" indent="-154940" algn="l" rtl="0">
              <a:spcBef>
                <a:spcPts val="0"/>
              </a:spcBef>
              <a:spcAft>
                <a:spcPts val="0"/>
              </a:spcAft>
              <a:buSzPts val="1000"/>
              <a:buChar char="●"/>
            </a:pPr>
            <a:r>
              <a:rPr lang="en" dirty="0"/>
              <a:t>What have you actually been able to do? </a:t>
            </a:r>
            <a:endParaRPr lang="pl-PL" dirty="0"/>
          </a:p>
          <a:p>
            <a:pPr marL="640080" lvl="1" indent="-154940">
              <a:spcBef>
                <a:spcPts val="0"/>
              </a:spcBef>
              <a:buChar char="●"/>
            </a:pPr>
            <a:r>
              <a:rPr lang="pl-PL" dirty="0"/>
              <a:t>I </a:t>
            </a:r>
            <a:r>
              <a:rPr lang="pl-PL" i="0" dirty="0"/>
              <a:t>compleated self-study notebooks </a:t>
            </a:r>
          </a:p>
          <a:p>
            <a:pPr marL="640080" lvl="1" indent="-154940">
              <a:spcBef>
                <a:spcPts val="0"/>
              </a:spcBef>
              <a:buChar char="●"/>
            </a:pPr>
            <a:r>
              <a:rPr lang="pl-PL" i="0" dirty="0"/>
              <a:t>I finished task 5 </a:t>
            </a:r>
            <a:r>
              <a:rPr lang="pl-PL" dirty="0"/>
              <a:t>ILO 4.1</a:t>
            </a:r>
            <a:endParaRPr lang="pl-PL" i="0" dirty="0"/>
          </a:p>
          <a:p>
            <a:pPr marL="640080" lvl="1" indent="-154940">
              <a:spcBef>
                <a:spcPts val="0"/>
              </a:spcBef>
              <a:buFont typeface="Roboto"/>
              <a:buChar char="●"/>
            </a:pPr>
            <a:r>
              <a:rPr lang="pl-PL" i="0" dirty="0"/>
              <a:t>I finished task 11</a:t>
            </a:r>
            <a:r>
              <a:rPr lang="pl-PL" dirty="0"/>
              <a:t> ILO 4.2 </a:t>
            </a:r>
          </a:p>
          <a:p>
            <a:pPr marL="640080" lvl="1" indent="-154940">
              <a:spcBef>
                <a:spcPts val="0"/>
              </a:spcBef>
              <a:buFont typeface="Roboto"/>
              <a:buChar char="●"/>
            </a:pPr>
            <a:r>
              <a:rPr lang="pl-PL" i="0" dirty="0"/>
              <a:t>I finished task 10</a:t>
            </a:r>
            <a:r>
              <a:rPr lang="pl-PL" dirty="0"/>
              <a:t> ILO 4.2 </a:t>
            </a:r>
            <a:endParaRPr lang="pl-PL" i="0" dirty="0"/>
          </a:p>
          <a:p>
            <a:pPr marL="640080" lvl="1" indent="-154940">
              <a:spcBef>
                <a:spcPts val="0"/>
              </a:spcBef>
              <a:buFont typeface="Roboto"/>
              <a:buChar char="●"/>
            </a:pPr>
            <a:r>
              <a:rPr lang="pl-PL" i="0" dirty="0"/>
              <a:t>I atendet </a:t>
            </a:r>
            <a:r>
              <a:rPr lang="en-GB" i="0" dirty="0"/>
              <a:t>workshop titled "Writing Intention Revealing Code"</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lang="pl-PL" dirty="0"/>
          </a:p>
          <a:p>
            <a:pPr marL="182880" lvl="0" indent="-154940" algn="l" rtl="0">
              <a:spcBef>
                <a:spcPts val="0"/>
              </a:spcBef>
              <a:spcAft>
                <a:spcPts val="0"/>
              </a:spcAft>
              <a:buSzPts val="1000"/>
              <a:buChar char="●"/>
            </a:pPr>
            <a:endParaRPr lang="pl-PL" dirty="0"/>
          </a:p>
          <a:p>
            <a:pPr marL="182880" lvl="0" indent="-154940" algn="l" rtl="0">
              <a:spcBef>
                <a:spcPts val="0"/>
              </a:spcBef>
              <a:spcAft>
                <a:spcPts val="0"/>
              </a:spcAft>
              <a:buSzPts val="1000"/>
              <a:buChar char="●"/>
            </a:pPr>
            <a:r>
              <a:rPr lang="pl-PL" dirty="0"/>
              <a:t>Notebooks: </a:t>
            </a:r>
            <a:r>
              <a:rPr lang="pl-PL" dirty="0">
                <a:hlinkClick r:id="rId3"/>
              </a:rPr>
              <a:t>https://github.com/BredaUniversityADSAI/2023-24c-fai2-adsai-DominikSzewczyk224180/tree/main/Self-study/Notebooks</a:t>
            </a:r>
            <a:r>
              <a:rPr lang="pl-PL" dirty="0"/>
              <a:t> </a:t>
            </a:r>
          </a:p>
          <a:p>
            <a:pPr marL="182880" lvl="0" indent="-154940" algn="l" rtl="0">
              <a:spcBef>
                <a:spcPts val="0"/>
              </a:spcBef>
              <a:spcAft>
                <a:spcPts val="0"/>
              </a:spcAft>
              <a:buSzPts val="1000"/>
              <a:buChar char="●"/>
            </a:pPr>
            <a:r>
              <a:rPr lang="pl-PL" dirty="0" err="1"/>
              <a:t>Tasks</a:t>
            </a:r>
            <a:r>
              <a:rPr lang="pl-PL" dirty="0"/>
              <a:t> 10: </a:t>
            </a:r>
            <a:r>
              <a:rPr lang="pl-PL" dirty="0">
                <a:hlinkClick r:id="rId4"/>
              </a:rPr>
              <a:t>https://github.com/BredaUniversityADSAI/2023-24c-fai2-adsai-DominikSzewczyk224180/tree/main/Natural%20Language%20procesing/Logistic%20Regression</a:t>
            </a:r>
            <a:r>
              <a:rPr lang="pl-PL" dirty="0"/>
              <a:t> </a:t>
            </a:r>
          </a:p>
          <a:p>
            <a:pPr marL="182880" lvl="0" indent="-154940" algn="l" rtl="0">
              <a:spcBef>
                <a:spcPts val="0"/>
              </a:spcBef>
              <a:spcAft>
                <a:spcPts val="0"/>
              </a:spcAft>
              <a:buSzPts val="1000"/>
              <a:buChar char="●"/>
            </a:pPr>
            <a:r>
              <a:rPr lang="pl-PL" dirty="0"/>
              <a:t>Task 11: </a:t>
            </a:r>
            <a:r>
              <a:rPr lang="pl-PL" dirty="0">
                <a:hlinkClick r:id="rId5"/>
              </a:rPr>
              <a:t>https://github.com/BredaUniversityADSAI/2023-24c-fai2-adsai-DominikSzewczyk224180/tree/main/Natural%20Language%20procesing</a:t>
            </a:r>
            <a:endParaRPr dirty="0"/>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lang="pl-PL" dirty="0"/>
          </a:p>
          <a:p>
            <a:pPr marL="640080" lvl="1" indent="-154940">
              <a:spcBef>
                <a:spcPts val="0"/>
              </a:spcBef>
              <a:buFont typeface="Roboto"/>
              <a:buChar char="●"/>
            </a:pPr>
            <a:r>
              <a:rPr lang="en-GB" dirty="0"/>
              <a:t>Week starts with workshops about "Writing Intention Revealing Code„ which I really enjoyed. Later I was struggling with logistic regression because I couldn't get relevant predictions. Finally, I figured out how to do it. At the end of the week, I did tasks about embeddings. And started working on CNN model.</a:t>
            </a:r>
          </a:p>
          <a:p>
            <a:pPr marL="182880" lvl="0" indent="-154940" algn="l" rtl="0">
              <a:spcBef>
                <a:spcPts val="0"/>
              </a:spcBef>
              <a:spcAft>
                <a:spcPts val="0"/>
              </a:spcAft>
              <a:buSzPts val="1000"/>
              <a:buChar char="●"/>
            </a:pPr>
            <a:r>
              <a:rPr lang="en" dirty="0"/>
              <a:t>What went well? </a:t>
            </a:r>
            <a:endParaRPr lang="pl-PL" dirty="0"/>
          </a:p>
          <a:p>
            <a:pPr marL="640080" lvl="1" indent="-154940">
              <a:spcBef>
                <a:spcPts val="0"/>
              </a:spcBef>
              <a:buChar char="●"/>
            </a:pPr>
            <a:r>
              <a:rPr lang="en-GB" dirty="0"/>
              <a:t>I made serious progress with the tasks </a:t>
            </a:r>
            <a:r>
              <a:rPr lang="pl-PL" dirty="0"/>
              <a:t>	</a:t>
            </a:r>
            <a:endParaRPr dirty="0"/>
          </a:p>
          <a:p>
            <a:pPr marL="182880" lvl="0" indent="-154940" algn="l" rtl="0">
              <a:spcBef>
                <a:spcPts val="0"/>
              </a:spcBef>
              <a:spcAft>
                <a:spcPts val="0"/>
              </a:spcAft>
              <a:buSzPts val="1000"/>
              <a:buChar char="●"/>
            </a:pPr>
            <a:r>
              <a:rPr lang="en" dirty="0"/>
              <a:t>What didn’t go so well? </a:t>
            </a:r>
            <a:r>
              <a:rPr lang="pl-PL" dirty="0"/>
              <a:t>	</a:t>
            </a:r>
          </a:p>
          <a:p>
            <a:pPr marL="640080" lvl="1" indent="-154940">
              <a:spcBef>
                <a:spcPts val="0"/>
              </a:spcBef>
              <a:buChar char="●"/>
            </a:pPr>
            <a:r>
              <a:rPr lang="pl-PL" dirty="0"/>
              <a:t>L</a:t>
            </a:r>
            <a:r>
              <a:rPr lang="en-GB" dirty="0"/>
              <a:t>ogistic regression was the thing that was supposed to go easier</a:t>
            </a:r>
            <a:endParaRPr dirty="0"/>
          </a:p>
          <a:p>
            <a:pPr marL="182880" lvl="0" indent="-154940" algn="l" rtl="0">
              <a:spcBef>
                <a:spcPts val="0"/>
              </a:spcBef>
              <a:spcAft>
                <a:spcPts val="0"/>
              </a:spcAft>
              <a:buSzPts val="1000"/>
              <a:buChar char="●"/>
            </a:pPr>
            <a:r>
              <a:rPr lang="en" dirty="0"/>
              <a:t>What did you learn? </a:t>
            </a:r>
            <a:endParaRPr lang="pl-PL" dirty="0"/>
          </a:p>
          <a:p>
            <a:pPr marL="640080" lvl="1" indent="-154940">
              <a:spcBef>
                <a:spcPts val="0"/>
              </a:spcBef>
              <a:buChar char="●"/>
            </a:pPr>
            <a:r>
              <a:rPr lang="en-GB" dirty="0"/>
              <a:t>I learned how to write </a:t>
            </a:r>
            <a:r>
              <a:rPr lang="en-GB" i="0" dirty="0"/>
              <a:t>Intention Revealing </a:t>
            </a:r>
            <a:r>
              <a:rPr lang="en-GB" dirty="0"/>
              <a:t>code</a:t>
            </a:r>
            <a:r>
              <a:rPr lang="pl-PL" dirty="0"/>
              <a:t>.</a:t>
            </a:r>
            <a:endParaRPr lang="en-GB" dirty="0"/>
          </a:p>
          <a:p>
            <a:pPr marL="182880" lvl="0" indent="-154940" algn="l" rtl="0">
              <a:spcBef>
                <a:spcPts val="0"/>
              </a:spcBef>
              <a:spcAft>
                <a:spcPts val="0"/>
              </a:spcAft>
              <a:buSzPts val="1000"/>
              <a:buChar char="●"/>
            </a:pPr>
            <a:r>
              <a:rPr lang="en-GB" dirty="0"/>
              <a:t>What could be added as an Action point looking forward to next week?</a:t>
            </a:r>
            <a:endParaRPr lang="pl-PL" dirty="0"/>
          </a:p>
          <a:p>
            <a:pPr marL="640080" lvl="1" indent="-154940">
              <a:spcBef>
                <a:spcPts val="0"/>
              </a:spcBef>
              <a:buChar char="●"/>
            </a:pPr>
            <a:r>
              <a:rPr lang="pl-PL" dirty="0"/>
              <a:t>I will focus on task 11 </a:t>
            </a:r>
            <a:endParaRPr lang="en-GB"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4</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999733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4</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dirty="0"/>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dirty="0"/>
          </a:p>
          <a:p>
            <a:pPr marL="0" lvl="0" indent="0" algn="l" rtl="0">
              <a:spcBef>
                <a:spcPts val="800"/>
              </a:spcBef>
              <a:spcAft>
                <a:spcPts val="800"/>
              </a:spcAft>
              <a:buNone/>
            </a:pPr>
            <a:r>
              <a:rPr lang="en"/>
              <a:t>Response</a:t>
            </a: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4</a:t>
            </a:r>
            <a:endParaRPr dirty="0"/>
          </a:p>
        </p:txBody>
      </p:sp>
    </p:spTree>
    <p:extLst>
      <p:ext uri="{BB962C8B-B14F-4D97-AF65-F5344CB8AC3E}">
        <p14:creationId xmlns:p14="http://schemas.microsoft.com/office/powerpoint/2010/main" val="3366952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5</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dirty="0"/>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dirty="0"/>
          </a:p>
        </p:txBody>
      </p:sp>
      <p:sp>
        <p:nvSpPr>
          <p:cNvPr id="226" name="Google Shape;226;p26"/>
          <p:cNvSpPr txBox="1">
            <a:spLocks noGrp="1"/>
          </p:cNvSpPr>
          <p:nvPr>
            <p:ph type="body" idx="2"/>
          </p:nvPr>
        </p:nvSpPr>
        <p:spPr>
          <a:xfrm>
            <a:off x="182874" y="1152697"/>
            <a:ext cx="4601561"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lang="pl-PL" dirty="0"/>
          </a:p>
          <a:p>
            <a:pPr marL="640080" lvl="1" indent="-154940">
              <a:spcBef>
                <a:spcPts val="0"/>
              </a:spcBef>
              <a:buChar char="●"/>
            </a:pPr>
            <a:r>
              <a:rPr lang="pl-PL" dirty="0"/>
              <a:t>G</a:t>
            </a:r>
            <a:r>
              <a:rPr lang="en-GB" dirty="0"/>
              <a:t>o through the HuggingFace Course on using Transformer</a:t>
            </a:r>
            <a:r>
              <a:rPr lang="pl-PL" dirty="0"/>
              <a:t>. ILO 4.2 </a:t>
            </a:r>
          </a:p>
          <a:p>
            <a:pPr marL="640080" lvl="1" indent="-154940">
              <a:spcBef>
                <a:spcPts val="0"/>
              </a:spcBef>
              <a:buChar char="●"/>
            </a:pPr>
            <a:r>
              <a:rPr lang="pl-PL" dirty="0"/>
              <a:t>Work on task 11 ILO 4.2 </a:t>
            </a:r>
          </a:p>
          <a:p>
            <a:pPr marL="640080" lvl="1" indent="-154940">
              <a:spcBef>
                <a:spcPts val="0"/>
              </a:spcBef>
              <a:buChar char="●"/>
            </a:pPr>
            <a:r>
              <a:rPr lang="pl-PL" dirty="0"/>
              <a:t>Start working on task 12 ILO 4.2 </a:t>
            </a:r>
            <a:endParaRPr dirty="0"/>
          </a:p>
          <a:p>
            <a:pPr marL="182880" lvl="0" indent="-154940" algn="l" rtl="0">
              <a:spcBef>
                <a:spcPts val="0"/>
              </a:spcBef>
              <a:spcAft>
                <a:spcPts val="0"/>
              </a:spcAft>
              <a:buSzPts val="1000"/>
              <a:buChar char="●"/>
            </a:pPr>
            <a:r>
              <a:rPr lang="en" dirty="0"/>
              <a:t>What have you actually been able to do? </a:t>
            </a:r>
            <a:endParaRPr lang="pl-PL" dirty="0"/>
          </a:p>
          <a:p>
            <a:pPr marL="640080" lvl="1" indent="-154940">
              <a:spcBef>
                <a:spcPts val="0"/>
              </a:spcBef>
              <a:buChar char="●"/>
            </a:pPr>
            <a:r>
              <a:rPr lang="pl-PL" dirty="0"/>
              <a:t>I created CNN model, HMM, CRF, LSTM, RNN models. ILO 4.2 </a:t>
            </a:r>
          </a:p>
          <a:p>
            <a:pPr marL="640080" lvl="1" indent="-154940">
              <a:spcBef>
                <a:spcPts val="0"/>
              </a:spcBef>
              <a:buChar char="●"/>
            </a:pPr>
            <a:r>
              <a:rPr lang="pl-PL" dirty="0"/>
              <a:t>I finished </a:t>
            </a:r>
            <a:r>
              <a:rPr lang="en-GB" dirty="0"/>
              <a:t>HuggingFace Course</a:t>
            </a:r>
            <a:r>
              <a:rPr lang="pl-PL" dirty="0"/>
              <a:t>. ILO 4.2 ILO 4.2 </a:t>
            </a:r>
          </a:p>
          <a:p>
            <a:pPr marL="640080" lvl="1" indent="-154940">
              <a:spcBef>
                <a:spcPts val="0"/>
              </a:spcBef>
              <a:buChar char="●"/>
            </a:pPr>
            <a:r>
              <a:rPr lang="pl-PL" dirty="0"/>
              <a:t>I created first transformer model.</a:t>
            </a:r>
          </a:p>
          <a:p>
            <a:pPr marL="640080" lvl="1" indent="-154940">
              <a:spcBef>
                <a:spcPts val="0"/>
              </a:spcBef>
              <a:buChar char="●"/>
            </a:pPr>
            <a:r>
              <a:rPr lang="pl-PL" dirty="0"/>
              <a:t>I creared </a:t>
            </a:r>
            <a:r>
              <a:rPr lang="en-GB" dirty="0"/>
              <a:t> Latex template for technical report</a:t>
            </a:r>
            <a:r>
              <a:rPr lang="pl-PL" dirty="0"/>
              <a:t>. ILO 6.0 </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lang="pl-PL" dirty="0"/>
          </a:p>
          <a:p>
            <a:pPr marL="640080" lvl="1" indent="-154940">
              <a:spcBef>
                <a:spcPts val="0"/>
              </a:spcBef>
              <a:buChar char="●"/>
            </a:pPr>
            <a:r>
              <a:rPr lang="pl-PL" dirty="0"/>
              <a:t>Taks 11: </a:t>
            </a:r>
            <a:r>
              <a:rPr lang="pl-PL" dirty="0">
                <a:hlinkClick r:id="rId3"/>
              </a:rPr>
              <a:t>https://github.com/BredaUniversityADSAI/2023-24c-fai2-adsai-DominikSzewczyk224180/tree/main/Natural%20Language%20procesing/Statistical%20%26%20Neural%20Models</a:t>
            </a:r>
            <a:r>
              <a:rPr lang="pl-PL" dirty="0"/>
              <a:t> </a:t>
            </a:r>
          </a:p>
          <a:p>
            <a:pPr marL="640080" lvl="1" indent="-154940">
              <a:spcBef>
                <a:spcPts val="0"/>
              </a:spcBef>
              <a:buChar char="●"/>
            </a:pPr>
            <a:r>
              <a:rPr lang="pl-PL" dirty="0"/>
              <a:t>Transformer models: </a:t>
            </a:r>
            <a:r>
              <a:rPr lang="pl-PL" dirty="0">
                <a:hlinkClick r:id="rId4"/>
              </a:rPr>
              <a:t>https://github.com/BredaUniversityADSAI/2023-24c-fai2-adsai-DominikSzewczyk224180/tree/main/Natural%20Language%20procesing/Transformer%20models</a:t>
            </a:r>
            <a:r>
              <a:rPr lang="pl-PL" dirty="0"/>
              <a:t> </a:t>
            </a:r>
            <a:br>
              <a:rPr lang="pl-PL" dirty="0"/>
            </a:br>
            <a:endParaRPr dirty="0"/>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lang="pl-PL" dirty="0"/>
          </a:p>
          <a:p>
            <a:pPr marL="640080" lvl="1" indent="-154940">
              <a:spcBef>
                <a:spcPts val="0"/>
              </a:spcBef>
              <a:buFont typeface="Roboto"/>
              <a:buChar char="●"/>
            </a:pPr>
            <a:r>
              <a:rPr lang="en-GB" dirty="0"/>
              <a:t>This was a productive week, I stated many models, HMM and CRF were the most challenging ones but after a few guides, I was able to create them. Later this week I completed the course and I focused on transformer models</a:t>
            </a:r>
            <a:r>
              <a:rPr lang="pl-PL" dirty="0"/>
              <a:t>.</a:t>
            </a:r>
            <a:r>
              <a:rPr lang="en-GB" dirty="0"/>
              <a:t> </a:t>
            </a:r>
          </a:p>
          <a:p>
            <a:pPr marL="182880" lvl="0" indent="-154940" algn="l" rtl="0">
              <a:spcBef>
                <a:spcPts val="0"/>
              </a:spcBef>
              <a:spcAft>
                <a:spcPts val="0"/>
              </a:spcAft>
              <a:buSzPts val="1000"/>
              <a:buChar char="●"/>
            </a:pPr>
            <a:r>
              <a:rPr lang="en-GB" dirty="0"/>
              <a:t>What went well? </a:t>
            </a:r>
            <a:endParaRPr lang="pl-PL" dirty="0"/>
          </a:p>
          <a:p>
            <a:pPr marL="640080" lvl="1" indent="-154940">
              <a:spcBef>
                <a:spcPts val="0"/>
              </a:spcBef>
              <a:buChar char="●"/>
            </a:pPr>
            <a:r>
              <a:rPr lang="en-GB" dirty="0"/>
              <a:t>With transformer model i improve my score on individual Kaggle challenge and i am top 5 right now.</a:t>
            </a:r>
            <a:r>
              <a:rPr lang="pl-PL" dirty="0"/>
              <a:t> </a:t>
            </a:r>
            <a:endParaRPr lang="en-GB" dirty="0"/>
          </a:p>
          <a:p>
            <a:pPr marL="182880" lvl="0" indent="-154940" algn="l" rtl="0">
              <a:spcBef>
                <a:spcPts val="0"/>
              </a:spcBef>
              <a:spcAft>
                <a:spcPts val="0"/>
              </a:spcAft>
              <a:buSzPts val="1000"/>
              <a:buChar char="●"/>
            </a:pPr>
            <a:r>
              <a:rPr lang="en" dirty="0"/>
              <a:t>What didn’t go so well? </a:t>
            </a:r>
            <a:endParaRPr lang="pl-PL" dirty="0"/>
          </a:p>
          <a:p>
            <a:pPr marL="640080" lvl="1" indent="-154940">
              <a:spcBef>
                <a:spcPts val="0"/>
              </a:spcBef>
              <a:buChar char="●"/>
            </a:pPr>
            <a:r>
              <a:rPr lang="en-GB" dirty="0"/>
              <a:t>HMM don't have the best accuracy.</a:t>
            </a:r>
            <a:endParaRPr dirty="0"/>
          </a:p>
          <a:p>
            <a:pPr marL="182880" lvl="0" indent="-154940" algn="l" rtl="0">
              <a:spcBef>
                <a:spcPts val="0"/>
              </a:spcBef>
              <a:spcAft>
                <a:spcPts val="0"/>
              </a:spcAft>
              <a:buSzPts val="1000"/>
              <a:buChar char="●"/>
            </a:pPr>
            <a:r>
              <a:rPr lang="en" dirty="0"/>
              <a:t>What did you learn? </a:t>
            </a:r>
            <a:endParaRPr lang="pl-PL" dirty="0"/>
          </a:p>
          <a:p>
            <a:pPr marL="640080" lvl="1" indent="-154940">
              <a:spcBef>
                <a:spcPts val="0"/>
              </a:spcBef>
              <a:buChar char="●"/>
            </a:pPr>
            <a:r>
              <a:rPr lang="pl-PL" dirty="0"/>
              <a:t>I learned how to create a transformer model. </a:t>
            </a:r>
            <a:endParaRPr dirty="0"/>
          </a:p>
          <a:p>
            <a:pPr marL="182880" lvl="0" indent="-154940" algn="l" rtl="0">
              <a:spcBef>
                <a:spcPts val="0"/>
              </a:spcBef>
              <a:spcAft>
                <a:spcPts val="0"/>
              </a:spcAft>
              <a:buSzPts val="1000"/>
              <a:buChar char="●"/>
            </a:pPr>
            <a:r>
              <a:rPr lang="en" dirty="0"/>
              <a:t>What could be added as an Action point looking forward to next week?</a:t>
            </a:r>
            <a:endParaRPr lang="pl-PL" dirty="0"/>
          </a:p>
          <a:p>
            <a:pPr marL="640080" lvl="1" indent="-154940">
              <a:spcBef>
                <a:spcPts val="0"/>
              </a:spcBef>
              <a:buChar char="●"/>
            </a:pPr>
            <a:r>
              <a:rPr lang="en-GB" dirty="0"/>
              <a:t>Next week I will try to improve my transformer model and also i want to implement it to the group challenge.</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5</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83140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5</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dirty="0"/>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27940" lvl="0" indent="0" algn="l" rtl="0">
              <a:spcBef>
                <a:spcPts val="0"/>
              </a:spcBef>
              <a:spcAft>
                <a:spcPts val="0"/>
              </a:spcAft>
              <a:buSzPts val="1000"/>
              <a:buNone/>
            </a:pPr>
            <a:r>
              <a:rPr lang="en-GB" dirty="0"/>
              <a:t>I got feedback from </a:t>
            </a:r>
            <a:r>
              <a:rPr lang="en-GB" dirty="0" err="1"/>
              <a:t>Myrthe</a:t>
            </a:r>
            <a:r>
              <a:rPr lang="en-GB" dirty="0"/>
              <a:t> that I am doing an excellent job, I am right on track, and also that my planning tasks really well.</a:t>
            </a:r>
          </a:p>
          <a:p>
            <a:pPr marL="27940" lvl="0" indent="0" algn="l" rtl="0">
              <a:spcBef>
                <a:spcPts val="0"/>
              </a:spcBef>
              <a:spcAft>
                <a:spcPts val="0"/>
              </a:spcAft>
              <a:buSzPts val="1000"/>
              <a:buNone/>
            </a:pPr>
            <a:endParaRPr lang="en-GB" dirty="0"/>
          </a:p>
          <a:p>
            <a:pPr marL="27940" lvl="0" indent="0" algn="l" rtl="0">
              <a:spcBef>
                <a:spcPts val="0"/>
              </a:spcBef>
              <a:spcAft>
                <a:spcPts val="0"/>
              </a:spcAft>
              <a:buSzPts val="1000"/>
              <a:buNone/>
            </a:pPr>
            <a:r>
              <a:rPr lang="en-GB" dirty="0"/>
              <a:t>I am happy to hear that and it motivates me even more to work on the project.</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5</a:t>
            </a:r>
            <a:endParaRPr dirty="0"/>
          </a:p>
        </p:txBody>
      </p:sp>
    </p:spTree>
    <p:extLst>
      <p:ext uri="{BB962C8B-B14F-4D97-AF65-F5344CB8AC3E}">
        <p14:creationId xmlns:p14="http://schemas.microsoft.com/office/powerpoint/2010/main" val="1600689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3"/>
          <p:cNvSpPr txBox="1">
            <a:spLocks noGrp="1"/>
          </p:cNvSpPr>
          <p:nvPr>
            <p:ph type="title"/>
          </p:nvPr>
        </p:nvSpPr>
        <p:spPr>
          <a:xfrm>
            <a:off x="182880" y="2926080"/>
            <a:ext cx="2743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To Use</a:t>
            </a:r>
            <a:endParaRPr dirty="0"/>
          </a:p>
          <a:p>
            <a:pPr marL="0" lvl="0" indent="0" algn="ctr" rtl="0">
              <a:spcBef>
                <a:spcPts val="0"/>
              </a:spcBef>
              <a:spcAft>
                <a:spcPts val="0"/>
              </a:spcAft>
              <a:buNone/>
            </a:pPr>
            <a:r>
              <a:rPr lang="en"/>
              <a:t>This Template</a:t>
            </a:r>
            <a:endParaRPr dirty="0"/>
          </a:p>
        </p:txBody>
      </p:sp>
      <p:sp>
        <p:nvSpPr>
          <p:cNvPr id="102" name="Google Shape;102;p13"/>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As a student at Breda University of Applied Sciences studying to become a professional, you are required to provide evidence that demonstrates your professional learning and growth during the block. This template is intended to provide you with a well-structured and organised format for doing this effectively. Keep in mind that certain competencies may require you to update your evidence every week, and others may have only be relevant during a particular week or two.</a:t>
            </a:r>
            <a:endParaRPr dirty="0"/>
          </a:p>
          <a:p>
            <a:pPr marL="0" lvl="0" indent="0" algn="l" rtl="0">
              <a:spcBef>
                <a:spcPts val="800"/>
              </a:spcBef>
              <a:spcAft>
                <a:spcPts val="0"/>
              </a:spcAft>
              <a:buNone/>
            </a:pPr>
            <a:endParaRPr dirty="0"/>
          </a:p>
          <a:p>
            <a:pPr marL="0" lvl="0" indent="0" algn="l" rtl="0">
              <a:spcBef>
                <a:spcPts val="800"/>
              </a:spcBef>
              <a:spcAft>
                <a:spcPts val="0"/>
              </a:spcAft>
              <a:buNone/>
            </a:pPr>
            <a:r>
              <a:rPr lang="en" dirty="0"/>
              <a:t>With the evidence you present here teachers should get a clear and comprehensive overview of your progress, how you’ve engaged with feedback, as well as your general attitude and performance as a student and as an aspiring professional developer.</a:t>
            </a:r>
            <a:endParaRPr dirty="0"/>
          </a:p>
          <a:p>
            <a:pPr marL="0" lvl="0" indent="0" algn="l" rtl="0">
              <a:spcBef>
                <a:spcPts val="800"/>
              </a:spcBef>
              <a:spcAft>
                <a:spcPts val="0"/>
              </a:spcAft>
              <a:buNone/>
            </a:pPr>
            <a:endParaRPr dirty="0"/>
          </a:p>
          <a:p>
            <a:pPr marL="0" lvl="0" indent="0" algn="l" rtl="0">
              <a:spcBef>
                <a:spcPts val="800"/>
              </a:spcBef>
              <a:spcAft>
                <a:spcPts val="0"/>
              </a:spcAft>
              <a:buNone/>
            </a:pPr>
            <a:r>
              <a:rPr lang="en" dirty="0"/>
              <a:t>Note that number and size of text boxes and how they are organized on each slide may be modified as needed. It is up to you to decide what layout is most effective for the content you are providing. You may also add slides if needed, but try to be as economical as possible, i.e. quality over quantity. Focus on the things that are the most significant and meaningful.</a:t>
            </a:r>
            <a:endParaRPr dirty="0"/>
          </a:p>
          <a:p>
            <a:pPr marL="0" lvl="0" indent="0" algn="l" rtl="0">
              <a:spcBef>
                <a:spcPts val="800"/>
              </a:spcBef>
              <a:spcAft>
                <a:spcPts val="0"/>
              </a:spcAft>
              <a:buNone/>
            </a:pPr>
            <a:endParaRPr dirty="0"/>
          </a:p>
          <a:p>
            <a:pPr marL="0" lvl="0" indent="0" algn="l" rtl="0">
              <a:spcBef>
                <a:spcPts val="800"/>
              </a:spcBef>
              <a:spcAft>
                <a:spcPts val="800"/>
              </a:spcAft>
              <a:buNone/>
            </a:pPr>
            <a:r>
              <a:rPr lang="en" dirty="0"/>
              <a:t>You are also free to stylise this template to improve the graphic design and visual appeal, but please remember its purpose: to provide evidence of your progress towards becoming a professional developer. Changes should only enhance and extend the information, and may never subtract. I.e. do not delete anything or change the order of things. If in doubt, seek approval from your teachers!</a:t>
            </a:r>
            <a:endParaRPr dirty="0"/>
          </a:p>
        </p:txBody>
      </p:sp>
      <p:pic>
        <p:nvPicPr>
          <p:cNvPr id="1026" name="Picture 2" descr="Artificial intelligence brain">
            <a:extLst>
              <a:ext uri="{FF2B5EF4-FFF2-40B4-BE49-F238E27FC236}">
                <a16:creationId xmlns:a16="http://schemas.microsoft.com/office/drawing/2014/main" id="{31E76062-B307-B28D-6D09-6AB7455F1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4" y="453863"/>
            <a:ext cx="3102126" cy="16152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6</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dirty="0"/>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dirty="0"/>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lang="pl-PL" dirty="0"/>
          </a:p>
          <a:p>
            <a:pPr marL="640080" lvl="1" indent="-154940">
              <a:spcBef>
                <a:spcPts val="0"/>
              </a:spcBef>
              <a:buChar char="●"/>
            </a:pPr>
            <a:r>
              <a:rPr lang="en-GB" dirty="0"/>
              <a:t>Extract the audio from the mov files</a:t>
            </a:r>
            <a:r>
              <a:rPr lang="pl-PL" dirty="0"/>
              <a:t>. ILO 4.2 </a:t>
            </a:r>
          </a:p>
          <a:p>
            <a:pPr marL="640080" lvl="1" indent="-154940">
              <a:spcBef>
                <a:spcPts val="0"/>
              </a:spcBef>
              <a:buChar char="●"/>
            </a:pPr>
            <a:r>
              <a:rPr lang="en-GB" dirty="0"/>
              <a:t>Convert the audio to text</a:t>
            </a:r>
            <a:r>
              <a:rPr lang="pl-PL" dirty="0"/>
              <a:t>. ILO 4.2 </a:t>
            </a:r>
          </a:p>
          <a:p>
            <a:pPr marL="640080" lvl="1" indent="-154940">
              <a:spcBef>
                <a:spcPts val="0"/>
              </a:spcBef>
              <a:buChar char="●"/>
            </a:pPr>
            <a:r>
              <a:rPr lang="en-GB" dirty="0"/>
              <a:t>Create transformer model for multiclass</a:t>
            </a:r>
            <a:r>
              <a:rPr lang="pl-PL" dirty="0"/>
              <a:t>es ILO 4.2 </a:t>
            </a:r>
            <a:endParaRPr lang="en-GB" dirty="0"/>
          </a:p>
          <a:p>
            <a:pPr marL="182880" lvl="0" indent="-154940" algn="l" rtl="0">
              <a:spcBef>
                <a:spcPts val="0"/>
              </a:spcBef>
              <a:spcAft>
                <a:spcPts val="0"/>
              </a:spcAft>
              <a:buSzPts val="1000"/>
              <a:buChar char="●"/>
            </a:pPr>
            <a:r>
              <a:rPr lang="en-GB" dirty="0"/>
              <a:t>What have you actually been able to do? </a:t>
            </a:r>
            <a:endParaRPr lang="pl-PL" dirty="0"/>
          </a:p>
          <a:p>
            <a:pPr marL="640080" lvl="1" indent="-154940">
              <a:spcBef>
                <a:spcPts val="0"/>
              </a:spcBef>
              <a:buChar char="●"/>
            </a:pPr>
            <a:r>
              <a:rPr lang="en-GB" dirty="0"/>
              <a:t>I Extracted audio from the mov files.</a:t>
            </a:r>
            <a:r>
              <a:rPr lang="pl-PL" dirty="0"/>
              <a:t> ILO 4.2 </a:t>
            </a:r>
            <a:endParaRPr lang="en-GB" dirty="0"/>
          </a:p>
          <a:p>
            <a:pPr marL="640080" lvl="1" indent="-154940">
              <a:spcBef>
                <a:spcPts val="0"/>
              </a:spcBef>
              <a:buChar char="●"/>
            </a:pPr>
            <a:r>
              <a:rPr lang="en-GB" dirty="0"/>
              <a:t>I convert the audio to text.</a:t>
            </a:r>
            <a:r>
              <a:rPr lang="pl-PL" dirty="0"/>
              <a:t> ILO 4.2</a:t>
            </a:r>
            <a:endParaRPr lang="en-GB" dirty="0"/>
          </a:p>
          <a:p>
            <a:pPr marL="640080" lvl="1" indent="-154940">
              <a:spcBef>
                <a:spcPts val="0"/>
              </a:spcBef>
              <a:buChar char="●"/>
            </a:pPr>
            <a:r>
              <a:rPr lang="en-GB" dirty="0"/>
              <a:t>I create first transformer models for multiclasses</a:t>
            </a:r>
            <a:r>
              <a:rPr lang="pl-PL" dirty="0"/>
              <a:t>  IL0 4.2 </a:t>
            </a:r>
            <a:endParaRPr lang="en-GB"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lang="pl-PL" dirty="0"/>
          </a:p>
          <a:p>
            <a:pPr marL="182880" lvl="0" indent="-154940" algn="l" rtl="0">
              <a:spcBef>
                <a:spcPts val="0"/>
              </a:spcBef>
              <a:spcAft>
                <a:spcPts val="0"/>
              </a:spcAft>
              <a:buSzPts val="1000"/>
              <a:buChar char="●"/>
            </a:pPr>
            <a:endParaRPr lang="pl-PL" dirty="0"/>
          </a:p>
          <a:p>
            <a:pPr marL="640080" lvl="1" indent="-154940">
              <a:spcBef>
                <a:spcPts val="0"/>
              </a:spcBef>
              <a:buChar char="●"/>
            </a:pPr>
            <a:r>
              <a:rPr lang="pl-PL" dirty="0"/>
              <a:t>Speech to text: </a:t>
            </a:r>
            <a:r>
              <a:rPr lang="pl-PL" dirty="0">
                <a:hlinkClick r:id="rId3"/>
              </a:rPr>
              <a:t>https://github.com/BredaUniversityADSAI/2023-24c-fai2-adsai-DominikSzewczyk224180/tree/main/Natural%20Language%20procesing/Text_to_speach</a:t>
            </a:r>
            <a:r>
              <a:rPr lang="pl-PL" dirty="0"/>
              <a:t> </a:t>
            </a:r>
          </a:p>
          <a:p>
            <a:pPr marL="640080" lvl="1" indent="-154940">
              <a:spcBef>
                <a:spcPts val="0"/>
              </a:spcBef>
              <a:buChar char="●"/>
            </a:pPr>
            <a:r>
              <a:rPr lang="pl-PL" dirty="0"/>
              <a:t>Transformer model: </a:t>
            </a:r>
            <a:r>
              <a:rPr lang="pl-PL" dirty="0">
                <a:hlinkClick r:id="rId4"/>
              </a:rPr>
              <a:t>https://github.com/BredaUniversityADSAI/2023-24c-fai2-adsai-DominikSzewczyk224180/tree/main/Natural%20Language%20procesing/Transformer%20models</a:t>
            </a:r>
            <a:r>
              <a:rPr lang="pl-PL" dirty="0"/>
              <a:t> </a:t>
            </a:r>
            <a:endParaRPr dirty="0"/>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lang="pl-PL" dirty="0"/>
          </a:p>
          <a:p>
            <a:pPr marL="640080" lvl="1" indent="-154940">
              <a:spcBef>
                <a:spcPts val="0"/>
              </a:spcBef>
              <a:buChar char="●"/>
            </a:pPr>
            <a:r>
              <a:rPr lang="en-GB" dirty="0"/>
              <a:t>This week we got a new task to do a pipeline, that's why I focused on that. I started with splitting episodes into fragments and then I extracted text form speech. letter this week i was working on transformer model for multiclass.</a:t>
            </a:r>
            <a:endParaRPr dirty="0"/>
          </a:p>
          <a:p>
            <a:pPr marL="182880" lvl="0" indent="-154940" algn="l" rtl="0">
              <a:spcBef>
                <a:spcPts val="0"/>
              </a:spcBef>
              <a:spcAft>
                <a:spcPts val="0"/>
              </a:spcAft>
              <a:buSzPts val="1000"/>
              <a:buChar char="●"/>
            </a:pPr>
            <a:r>
              <a:rPr lang="en" dirty="0"/>
              <a:t>What went well? </a:t>
            </a:r>
            <a:endParaRPr lang="pl-PL" dirty="0"/>
          </a:p>
          <a:p>
            <a:pPr marL="640080" lvl="1" indent="-154940">
              <a:spcBef>
                <a:spcPts val="0"/>
              </a:spcBef>
              <a:buChar char="●"/>
            </a:pPr>
            <a:r>
              <a:rPr lang="en-GB" dirty="0"/>
              <a:t>Thanks to my work my team was able to finish a pipeline</a:t>
            </a:r>
            <a:endParaRPr dirty="0"/>
          </a:p>
          <a:p>
            <a:pPr marL="182880" lvl="0" indent="-154940" algn="l" rtl="0">
              <a:spcBef>
                <a:spcPts val="0"/>
              </a:spcBef>
              <a:spcAft>
                <a:spcPts val="0"/>
              </a:spcAft>
              <a:buSzPts val="1000"/>
              <a:buChar char="●"/>
            </a:pPr>
            <a:r>
              <a:rPr lang="en" dirty="0"/>
              <a:t>What didn’t go so well? </a:t>
            </a:r>
            <a:endParaRPr lang="pl-PL" dirty="0"/>
          </a:p>
          <a:p>
            <a:pPr marL="640080" lvl="1" indent="-154940">
              <a:spcBef>
                <a:spcPts val="0"/>
              </a:spcBef>
              <a:buChar char="●"/>
            </a:pPr>
            <a:r>
              <a:rPr lang="en-GB" dirty="0"/>
              <a:t>Recommended library for converting speech to text isn't working that w</a:t>
            </a:r>
            <a:r>
              <a:rPr lang="pl-PL" dirty="0"/>
              <a:t>e</a:t>
            </a:r>
            <a:r>
              <a:rPr lang="en-GB" dirty="0"/>
              <a:t> i had to use different one</a:t>
            </a:r>
            <a:r>
              <a:rPr lang="pl-PL" dirty="0"/>
              <a:t>.</a:t>
            </a:r>
            <a:endParaRPr dirty="0"/>
          </a:p>
          <a:p>
            <a:pPr marL="182880" lvl="0" indent="-154940" algn="l" rtl="0">
              <a:spcBef>
                <a:spcPts val="0"/>
              </a:spcBef>
              <a:spcAft>
                <a:spcPts val="0"/>
              </a:spcAft>
              <a:buSzPts val="1000"/>
              <a:buChar char="●"/>
            </a:pPr>
            <a:r>
              <a:rPr lang="en" dirty="0"/>
              <a:t>What did you learn? </a:t>
            </a:r>
            <a:endParaRPr lang="pl-PL" dirty="0"/>
          </a:p>
          <a:p>
            <a:pPr marL="640080" lvl="1" indent="-154940">
              <a:spcBef>
                <a:spcPts val="0"/>
              </a:spcBef>
              <a:buChar char="●"/>
            </a:pPr>
            <a:r>
              <a:rPr lang="en-GB" dirty="0"/>
              <a:t>I learn how to convert speech from movie into text </a:t>
            </a:r>
            <a:endParaRPr dirty="0"/>
          </a:p>
          <a:p>
            <a:pPr marL="182880" lvl="0" indent="-154940" algn="l" rtl="0">
              <a:spcBef>
                <a:spcPts val="0"/>
              </a:spcBef>
              <a:spcAft>
                <a:spcPts val="0"/>
              </a:spcAft>
              <a:buSzPts val="1000"/>
              <a:buChar char="●"/>
            </a:pPr>
            <a:r>
              <a:rPr lang="en" dirty="0"/>
              <a:t>What could be added as an Action point looking forward to next week?</a:t>
            </a:r>
            <a:endParaRPr lang="pl-PL" dirty="0"/>
          </a:p>
          <a:p>
            <a:pPr marL="640080" lvl="1" indent="-154940">
              <a:spcBef>
                <a:spcPts val="0"/>
              </a:spcBef>
              <a:buChar char="●"/>
            </a:pPr>
            <a:r>
              <a:rPr lang="en-GB" dirty="0"/>
              <a:t>I will try to improve my transformer model performance. </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6</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231630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6</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dirty="0"/>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GB" b="1" dirty="0"/>
              <a:t>[Reviewer]</a:t>
            </a:r>
            <a:r>
              <a:rPr lang="en-GB" dirty="0"/>
              <a:t> Feedback</a:t>
            </a:r>
          </a:p>
          <a:p>
            <a:pPr marL="0" lvl="0" indent="0" algn="l" rtl="0">
              <a:spcBef>
                <a:spcPts val="800"/>
              </a:spcBef>
              <a:spcAft>
                <a:spcPts val="800"/>
              </a:spcAft>
              <a:buNone/>
            </a:pPr>
            <a:r>
              <a:rPr lang="en-GB" dirty="0"/>
              <a:t>Response</a:t>
            </a:r>
          </a:p>
          <a:p>
            <a:pPr marL="27940" lvl="0" indent="0" algn="l" rtl="0">
              <a:spcBef>
                <a:spcPts val="0"/>
              </a:spcBef>
              <a:spcAft>
                <a:spcPts val="0"/>
              </a:spcAft>
              <a:buSzPts val="1000"/>
              <a:buNone/>
            </a:pP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6</a:t>
            </a:r>
            <a:endParaRPr dirty="0"/>
          </a:p>
        </p:txBody>
      </p:sp>
    </p:spTree>
    <p:extLst>
      <p:ext uri="{BB962C8B-B14F-4D97-AF65-F5344CB8AC3E}">
        <p14:creationId xmlns:p14="http://schemas.microsoft.com/office/powerpoint/2010/main" val="23978758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7</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dirty="0"/>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dirty="0"/>
          </a:p>
        </p:txBody>
      </p:sp>
      <p:sp>
        <p:nvSpPr>
          <p:cNvPr id="226" name="Google Shape;226;p26"/>
          <p:cNvSpPr txBox="1">
            <a:spLocks noGrp="1"/>
          </p:cNvSpPr>
          <p:nvPr>
            <p:ph type="body" idx="2"/>
          </p:nvPr>
        </p:nvSpPr>
        <p:spPr>
          <a:xfrm>
            <a:off x="182874" y="1152696"/>
            <a:ext cx="4527671" cy="3830321"/>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lang="pl-PL" dirty="0"/>
          </a:p>
          <a:p>
            <a:pPr marL="640080" lvl="1" indent="-154940">
              <a:spcBef>
                <a:spcPts val="0"/>
              </a:spcBef>
              <a:buChar char="●"/>
            </a:pPr>
            <a:r>
              <a:rPr lang="en-GB" dirty="0"/>
              <a:t>Improve Transformer model performance</a:t>
            </a:r>
            <a:r>
              <a:rPr lang="pl-PL" dirty="0"/>
              <a:t>. ILO 4.2 </a:t>
            </a:r>
          </a:p>
          <a:p>
            <a:pPr marL="640080" lvl="1" indent="-154940">
              <a:spcBef>
                <a:spcPts val="0"/>
              </a:spcBef>
              <a:buFont typeface="Roboto"/>
              <a:buChar char="●"/>
            </a:pPr>
            <a:r>
              <a:rPr lang="en-GB" dirty="0"/>
              <a:t>Write necessary parts in Technical report</a:t>
            </a:r>
            <a:r>
              <a:rPr lang="pl-PL" dirty="0"/>
              <a:t> ILO 6.0 </a:t>
            </a:r>
          </a:p>
          <a:p>
            <a:pPr marL="640080" lvl="1" indent="-154940">
              <a:spcBef>
                <a:spcPts val="0"/>
              </a:spcBef>
              <a:buChar char="●"/>
            </a:pPr>
            <a:r>
              <a:rPr lang="pl-PL" dirty="0"/>
              <a:t>T</a:t>
            </a:r>
            <a:r>
              <a:rPr lang="en-GB" dirty="0"/>
              <a:t>ask 6 TF-IDF</a:t>
            </a:r>
            <a:r>
              <a:rPr lang="pl-PL" dirty="0"/>
              <a:t> ILO 4.1</a:t>
            </a:r>
            <a:endParaRPr lang="en-GB" dirty="0"/>
          </a:p>
          <a:p>
            <a:pPr marL="182880" lvl="0" indent="-154940" algn="l" rtl="0">
              <a:spcBef>
                <a:spcPts val="0"/>
              </a:spcBef>
              <a:spcAft>
                <a:spcPts val="0"/>
              </a:spcAft>
              <a:buSzPts val="1000"/>
              <a:buChar char="●"/>
            </a:pPr>
            <a:r>
              <a:rPr lang="en-GB" dirty="0"/>
              <a:t>What have you actually been able to do? </a:t>
            </a:r>
            <a:endParaRPr lang="pl-PL" dirty="0"/>
          </a:p>
          <a:p>
            <a:pPr marL="640080" lvl="1" indent="-154940">
              <a:spcBef>
                <a:spcPts val="0"/>
              </a:spcBef>
              <a:buChar char="●"/>
            </a:pPr>
            <a:r>
              <a:rPr lang="en-GB" dirty="0"/>
              <a:t>I generate new data set for the model</a:t>
            </a:r>
            <a:r>
              <a:rPr lang="pl-PL" dirty="0"/>
              <a:t>.</a:t>
            </a:r>
          </a:p>
          <a:p>
            <a:pPr marL="640080" lvl="1" indent="-154940">
              <a:spcBef>
                <a:spcPts val="0"/>
              </a:spcBef>
              <a:buChar char="●"/>
            </a:pPr>
            <a:r>
              <a:rPr lang="pl-PL" dirty="0"/>
              <a:t>I</a:t>
            </a:r>
            <a:r>
              <a:rPr lang="en-GB" dirty="0"/>
              <a:t> got 89 score on Kaggle group competition </a:t>
            </a:r>
            <a:r>
              <a:rPr lang="pl-PL" dirty="0"/>
              <a:t> ILO 5.0 </a:t>
            </a:r>
          </a:p>
          <a:p>
            <a:pPr marL="640080" lvl="1" indent="-154940">
              <a:spcBef>
                <a:spcPts val="0"/>
              </a:spcBef>
              <a:buChar char="●"/>
            </a:pPr>
            <a:r>
              <a:rPr lang="pl-PL" dirty="0"/>
              <a:t>I finished task 6  ILO 4.1</a:t>
            </a:r>
          </a:p>
          <a:p>
            <a:pPr marL="640080" lvl="1" indent="-154940">
              <a:spcBef>
                <a:spcPts val="0"/>
              </a:spcBef>
              <a:buChar char="●"/>
            </a:pPr>
            <a:r>
              <a:rPr lang="en-GB" dirty="0"/>
              <a:t>I wrote data processing and exploration section. </a:t>
            </a:r>
            <a:r>
              <a:rPr lang="pl-PL" dirty="0"/>
              <a:t>ILO 6.0 </a:t>
            </a:r>
            <a:endParaRPr lang="en-GB" dirty="0"/>
          </a:p>
          <a:p>
            <a:pPr marL="182880" lvl="0" indent="-154940" algn="l" rtl="0">
              <a:spcBef>
                <a:spcPts val="0"/>
              </a:spcBef>
              <a:spcAft>
                <a:spcPts val="0"/>
              </a:spcAft>
              <a:buSzPts val="1000"/>
              <a:buChar char="●"/>
            </a:pPr>
            <a:r>
              <a:rPr lang="en-GB" dirty="0"/>
              <a:t>Showcase the evidence of your progress (production artifacts, short descriptions-links-pictures animated gifs, etc.)</a:t>
            </a:r>
            <a:endParaRPr lang="pl-PL" dirty="0"/>
          </a:p>
          <a:p>
            <a:pPr marL="640080" lvl="1" indent="-154940">
              <a:spcBef>
                <a:spcPts val="0"/>
              </a:spcBef>
              <a:buChar char="●"/>
            </a:pPr>
            <a:r>
              <a:rPr lang="pl-PL" dirty="0"/>
              <a:t>Transformer models: </a:t>
            </a:r>
            <a:r>
              <a:rPr lang="pl-PL" dirty="0">
                <a:hlinkClick r:id="rId3"/>
              </a:rPr>
              <a:t>https://github.com/BredaUniversityADSAI/2023-24c-fai2-adsai-DominikSzewczyk224180/tree/main/Natural%20Language%20procesing/Transformer%20models</a:t>
            </a:r>
            <a:r>
              <a:rPr lang="pl-PL" dirty="0"/>
              <a:t> </a:t>
            </a:r>
          </a:p>
          <a:p>
            <a:pPr marL="640080" lvl="1" indent="-154940">
              <a:spcBef>
                <a:spcPts val="0"/>
              </a:spcBef>
              <a:buChar char="●"/>
            </a:pPr>
            <a:r>
              <a:rPr lang="pl-PL" dirty="0"/>
              <a:t>Generated data: </a:t>
            </a:r>
            <a:r>
              <a:rPr lang="pl-PL" dirty="0">
                <a:hlinkClick r:id="rId4"/>
              </a:rPr>
              <a:t>https://github.com/BredaUniversityADSAI/2023-24c-fai2-adsai-DominikSzewczyk224180/tree/main/Datasets/generated%20data</a:t>
            </a:r>
            <a:r>
              <a:rPr lang="pl-PL" dirty="0"/>
              <a:t> </a:t>
            </a:r>
          </a:p>
          <a:p>
            <a:pPr marL="640080" lvl="1" indent="-154940">
              <a:spcBef>
                <a:spcPts val="0"/>
              </a:spcBef>
              <a:buChar char="●"/>
            </a:pPr>
            <a:r>
              <a:rPr lang="pl-PL" dirty="0"/>
              <a:t>Task 6: </a:t>
            </a:r>
            <a:r>
              <a:rPr lang="pl-PL" dirty="0">
                <a:hlinkClick r:id="rId5"/>
              </a:rPr>
              <a:t>https://github.com/BredaUniversityADSAI/2023-24c-fai2-adsai-DominikSzewczyk224180/tree/main/Natural%20Language%20procesing/TF-IDF</a:t>
            </a:r>
            <a:r>
              <a:rPr lang="pl-PL" dirty="0"/>
              <a:t> </a:t>
            </a:r>
          </a:p>
          <a:p>
            <a:pPr marL="640080" lvl="1" indent="-154940">
              <a:spcBef>
                <a:spcPts val="0"/>
              </a:spcBef>
              <a:buChar char="●"/>
            </a:pPr>
            <a:r>
              <a:rPr lang="pl-PL" dirty="0"/>
              <a:t>Report: </a:t>
            </a:r>
            <a:r>
              <a:rPr lang="pl-PL" dirty="0">
                <a:hlinkClick r:id="rId6"/>
              </a:rPr>
              <a:t>https://www.overleaf.com/project/65fc621ae9c36a4a80f941fd</a:t>
            </a:r>
            <a:r>
              <a:rPr lang="pl-PL" dirty="0"/>
              <a:t> </a:t>
            </a:r>
          </a:p>
          <a:p>
            <a:pPr marL="182880" lvl="0" indent="-154940" algn="l" rtl="0">
              <a:spcBef>
                <a:spcPts val="0"/>
              </a:spcBef>
              <a:spcAft>
                <a:spcPts val="0"/>
              </a:spcAft>
              <a:buSzPts val="1000"/>
              <a:buChar char="●"/>
            </a:pPr>
            <a:endParaRPr lang="en-GB" dirty="0"/>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lang="pl-PL" dirty="0"/>
          </a:p>
          <a:p>
            <a:pPr marL="640080" lvl="1" indent="-154940">
              <a:spcBef>
                <a:spcPts val="0"/>
              </a:spcBef>
              <a:buChar char="●"/>
            </a:pPr>
            <a:r>
              <a:rPr lang="en-GB" dirty="0"/>
              <a:t>This week i decided to focus on improving our score on </a:t>
            </a:r>
            <a:r>
              <a:rPr lang="en-GB" dirty="0" err="1"/>
              <a:t>groop</a:t>
            </a:r>
            <a:r>
              <a:rPr lang="en-GB" dirty="0"/>
              <a:t> challenge on </a:t>
            </a:r>
            <a:r>
              <a:rPr lang="en-GB" dirty="0" err="1"/>
              <a:t>kaggle</a:t>
            </a:r>
            <a:r>
              <a:rPr lang="en-GB" dirty="0"/>
              <a:t>. That's why i decided to generate new data set and adjust the transformer model. At the end of the wee ki also wrote my part in Technical report.</a:t>
            </a:r>
            <a:endParaRPr dirty="0"/>
          </a:p>
          <a:p>
            <a:pPr marL="182880" lvl="0" indent="-154940" algn="l" rtl="0">
              <a:spcBef>
                <a:spcPts val="0"/>
              </a:spcBef>
              <a:spcAft>
                <a:spcPts val="0"/>
              </a:spcAft>
              <a:buSzPts val="1000"/>
              <a:buChar char="●"/>
            </a:pPr>
            <a:r>
              <a:rPr lang="en" dirty="0"/>
              <a:t>What went well? </a:t>
            </a:r>
            <a:endParaRPr lang="pl-PL" dirty="0"/>
          </a:p>
          <a:p>
            <a:pPr marL="640080" lvl="1" indent="-154940">
              <a:spcBef>
                <a:spcPts val="0"/>
              </a:spcBef>
              <a:buFont typeface="Roboto"/>
              <a:buChar char="●"/>
            </a:pPr>
            <a:r>
              <a:rPr lang="pl-PL" dirty="0"/>
              <a:t>I</a:t>
            </a:r>
            <a:r>
              <a:rPr lang="en-GB" dirty="0"/>
              <a:t> got 89 score on Kaggle group competition </a:t>
            </a:r>
            <a:endParaRPr dirty="0"/>
          </a:p>
          <a:p>
            <a:pPr marL="182880" lvl="0" indent="-154940" algn="l" rtl="0">
              <a:spcBef>
                <a:spcPts val="0"/>
              </a:spcBef>
              <a:spcAft>
                <a:spcPts val="0"/>
              </a:spcAft>
              <a:buSzPts val="1000"/>
              <a:buChar char="●"/>
            </a:pPr>
            <a:r>
              <a:rPr lang="en" dirty="0"/>
              <a:t>What didn’t go so well? </a:t>
            </a:r>
            <a:endParaRPr lang="pl-PL" dirty="0"/>
          </a:p>
          <a:p>
            <a:pPr marL="640080" lvl="1" indent="-154940">
              <a:spcBef>
                <a:spcPts val="0"/>
              </a:spcBef>
              <a:buChar char="●"/>
            </a:pPr>
            <a:r>
              <a:rPr lang="en-GB" dirty="0"/>
              <a:t>Writing report was a bit boring</a:t>
            </a:r>
            <a:endParaRPr dirty="0"/>
          </a:p>
          <a:p>
            <a:pPr marL="182880" lvl="0" indent="-154940" algn="l" rtl="0">
              <a:spcBef>
                <a:spcPts val="0"/>
              </a:spcBef>
              <a:spcAft>
                <a:spcPts val="0"/>
              </a:spcAft>
              <a:buSzPts val="1000"/>
              <a:buChar char="●"/>
            </a:pPr>
            <a:r>
              <a:rPr lang="en" dirty="0"/>
              <a:t>What did you learn? </a:t>
            </a:r>
            <a:endParaRPr lang="pl-PL" dirty="0"/>
          </a:p>
          <a:p>
            <a:pPr marL="640080" lvl="1" indent="-154940">
              <a:spcBef>
                <a:spcPts val="0"/>
              </a:spcBef>
              <a:buChar char="●"/>
            </a:pPr>
            <a:r>
              <a:rPr lang="pl-PL" dirty="0"/>
              <a:t>I</a:t>
            </a:r>
            <a:r>
              <a:rPr lang="en-GB" dirty="0"/>
              <a:t> learned how to improve Transformer model performance</a:t>
            </a:r>
            <a:r>
              <a:rPr lang="pl-PL" dirty="0"/>
              <a:t>.</a:t>
            </a:r>
            <a:endParaRPr lang="en-GB" dirty="0"/>
          </a:p>
          <a:p>
            <a:pPr marL="182880" lvl="0" indent="-154940" algn="l" rtl="0">
              <a:spcBef>
                <a:spcPts val="0"/>
              </a:spcBef>
              <a:spcAft>
                <a:spcPts val="0"/>
              </a:spcAft>
              <a:buSzPts val="1000"/>
              <a:buChar char="●"/>
            </a:pPr>
            <a:r>
              <a:rPr lang="en" dirty="0"/>
              <a:t>What could be added as an Action point looking forward to next week?</a:t>
            </a:r>
            <a:endParaRPr lang="pl-PL" dirty="0"/>
          </a:p>
          <a:p>
            <a:pPr marL="640080" lvl="1" indent="-154940">
              <a:spcBef>
                <a:spcPts val="0"/>
              </a:spcBef>
              <a:buChar char="●"/>
            </a:pPr>
            <a:r>
              <a:rPr lang="en-GB" dirty="0"/>
              <a:t>Finalize all work and evidence all things i done.</a:t>
            </a:r>
            <a:endParaRPr lang="pl-PL"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7</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025466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7</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dirty="0"/>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dirty="0"/>
              <a:t>[Reviewer]</a:t>
            </a:r>
            <a:r>
              <a:rPr lang="en" dirty="0"/>
              <a:t> Feedback</a:t>
            </a:r>
            <a:endParaRPr dirty="0"/>
          </a:p>
          <a:p>
            <a:pPr marL="0" lvl="0" indent="0" algn="l" rtl="0">
              <a:spcBef>
                <a:spcPts val="800"/>
              </a:spcBef>
              <a:spcAft>
                <a:spcPts val="800"/>
              </a:spcAft>
              <a:buNone/>
            </a:pPr>
            <a:r>
              <a:rPr lang="en" dirty="0"/>
              <a:t>Response</a:t>
            </a: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7</a:t>
            </a:r>
            <a:endParaRPr dirty="0"/>
          </a:p>
        </p:txBody>
      </p:sp>
    </p:spTree>
    <p:extLst>
      <p:ext uri="{BB962C8B-B14F-4D97-AF65-F5344CB8AC3E}">
        <p14:creationId xmlns:p14="http://schemas.microsoft.com/office/powerpoint/2010/main" val="6282947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8</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dirty="0"/>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dirty="0"/>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lang="pl-PL" dirty="0"/>
          </a:p>
          <a:p>
            <a:pPr marL="640080" lvl="1" indent="-154940">
              <a:spcBef>
                <a:spcPts val="0"/>
              </a:spcBef>
              <a:buChar char="●"/>
            </a:pPr>
            <a:r>
              <a:rPr lang="en-GB" dirty="0"/>
              <a:t>Perform well on the final presentation. ILO 3.0</a:t>
            </a:r>
          </a:p>
          <a:p>
            <a:pPr marL="640080" lvl="1" indent="-154940">
              <a:spcBef>
                <a:spcPts val="0"/>
              </a:spcBef>
              <a:buFont typeface="Roboto"/>
              <a:buChar char="●"/>
            </a:pPr>
            <a:r>
              <a:rPr lang="pl-PL" dirty="0"/>
              <a:t>Finish Technical Report. ILO 6.0</a:t>
            </a:r>
          </a:p>
          <a:p>
            <a:pPr marL="640080" lvl="1" indent="-154940">
              <a:spcBef>
                <a:spcPts val="0"/>
              </a:spcBef>
              <a:buChar char="●"/>
            </a:pPr>
            <a:r>
              <a:rPr lang="en-GB" dirty="0"/>
              <a:t>Evidence all tasks I did, end everything else what needs to be evidenced.</a:t>
            </a:r>
            <a:endParaRPr lang="pl-PL" dirty="0"/>
          </a:p>
          <a:p>
            <a:pPr marL="182880" lvl="0" indent="-154940" algn="l" rtl="0">
              <a:spcBef>
                <a:spcPts val="0"/>
              </a:spcBef>
              <a:spcAft>
                <a:spcPts val="0"/>
              </a:spcAft>
              <a:buSzPts val="1000"/>
              <a:buChar char="●"/>
            </a:pPr>
            <a:r>
              <a:rPr lang="en-GB" dirty="0"/>
              <a:t>What have you actually been able to do? </a:t>
            </a:r>
            <a:endParaRPr lang="pl-PL" dirty="0"/>
          </a:p>
          <a:p>
            <a:pPr marL="640080" lvl="1" indent="-154940">
              <a:spcBef>
                <a:spcPts val="0"/>
              </a:spcBef>
              <a:buChar char="●"/>
            </a:pPr>
            <a:r>
              <a:rPr lang="en-GB" dirty="0"/>
              <a:t>I presented presentation with my team, and it went well. ILO 3.0</a:t>
            </a:r>
            <a:endParaRPr lang="pl-PL" dirty="0"/>
          </a:p>
          <a:p>
            <a:pPr marL="640080" lvl="1" indent="-154940">
              <a:spcBef>
                <a:spcPts val="0"/>
              </a:spcBef>
              <a:buChar char="●"/>
            </a:pPr>
            <a:r>
              <a:rPr lang="pl-PL" dirty="0"/>
              <a:t>Report is finished ILO 6.0</a:t>
            </a:r>
          </a:p>
          <a:p>
            <a:pPr marL="640080" lvl="1" indent="-154940">
              <a:spcBef>
                <a:spcPts val="0"/>
              </a:spcBef>
              <a:buChar char="●"/>
            </a:pPr>
            <a:r>
              <a:rPr lang="pl-PL" dirty="0"/>
              <a:t>Everything is evidenced.</a:t>
            </a:r>
          </a:p>
          <a:p>
            <a:pPr marL="182880" lvl="0" indent="-154940" algn="l" rtl="0">
              <a:spcBef>
                <a:spcPts val="0"/>
              </a:spcBef>
              <a:spcAft>
                <a:spcPts val="0"/>
              </a:spcAft>
              <a:buSzPts val="1000"/>
              <a:buChar char="●"/>
            </a:pPr>
            <a:r>
              <a:rPr lang="en-GB" dirty="0"/>
              <a:t>Showcase the evidence of your progress (production artifacts, short descriptions-links-pictures animated gifs, etc.)</a:t>
            </a:r>
            <a:endParaRPr lang="pl-PL" dirty="0"/>
          </a:p>
          <a:p>
            <a:pPr marL="182880" lvl="0" indent="-154940" algn="l" rtl="0">
              <a:spcBef>
                <a:spcPts val="0"/>
              </a:spcBef>
              <a:spcAft>
                <a:spcPts val="0"/>
              </a:spcAft>
              <a:buSzPts val="1000"/>
              <a:buChar char="●"/>
            </a:pPr>
            <a:endParaRPr lang="pl-PL" dirty="0"/>
          </a:p>
          <a:p>
            <a:pPr marL="640080" lvl="1" indent="-154940">
              <a:spcBef>
                <a:spcPts val="0"/>
              </a:spcBef>
              <a:buChar char="●"/>
            </a:pPr>
            <a:r>
              <a:rPr lang="pl-PL" dirty="0"/>
              <a:t>Report: </a:t>
            </a:r>
            <a:r>
              <a:rPr lang="pl-PL" dirty="0">
                <a:hlinkClick r:id="rId3"/>
              </a:rPr>
              <a:t>https://github.com/BredaUniversityADSAI/2023-24c-fai2-adsai-group-group2/blob/main/deliverables/Technical_Report_group2.pdf</a:t>
            </a:r>
            <a:r>
              <a:rPr lang="pl-PL" dirty="0"/>
              <a:t> </a:t>
            </a:r>
          </a:p>
          <a:p>
            <a:pPr marL="640080" lvl="1" indent="-154940">
              <a:spcBef>
                <a:spcPts val="0"/>
              </a:spcBef>
              <a:buChar char="●"/>
            </a:pPr>
            <a:r>
              <a:rPr lang="pl-PL" dirty="0"/>
              <a:t>P</a:t>
            </a:r>
            <a:r>
              <a:rPr lang="en-GB" dirty="0"/>
              <a:t>resentation</a:t>
            </a:r>
            <a:r>
              <a:rPr lang="pl-PL" dirty="0"/>
              <a:t>: </a:t>
            </a:r>
            <a:r>
              <a:rPr lang="pl-PL" dirty="0">
                <a:hlinkClick r:id="rId4"/>
              </a:rPr>
              <a:t>https://github.com/BredaUniversityADSAI/2023-24c-fai2-adsai-group-group2/blob/main/deliverables/Presentation_group2.pptx</a:t>
            </a:r>
            <a:r>
              <a:rPr lang="pl-PL" dirty="0"/>
              <a:t> </a:t>
            </a:r>
            <a:endParaRPr lang="en-GB" dirty="0"/>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a:t>
            </a:r>
            <a:endParaRPr lang="pl-PL" dirty="0"/>
          </a:p>
          <a:p>
            <a:pPr marL="640080" lvl="1" indent="-154940">
              <a:spcBef>
                <a:spcPts val="0"/>
              </a:spcBef>
              <a:buChar char="●"/>
            </a:pPr>
            <a:r>
              <a:rPr lang="en-GB" dirty="0"/>
              <a:t>The last week of this block wasn't as stressful as I expected, most of the week final presentation was the main topic, but with my team, we created really nice one and during the presentation, we performed well. At the end of the week, I focused on evidencing everything I did during this block.</a:t>
            </a:r>
            <a:r>
              <a:rPr lang="en" dirty="0"/>
              <a:t> </a:t>
            </a:r>
            <a:endParaRPr lang="pl-PL" dirty="0"/>
          </a:p>
          <a:p>
            <a:pPr marL="182880" lvl="0" indent="-154940" algn="l" rtl="0">
              <a:spcBef>
                <a:spcPts val="0"/>
              </a:spcBef>
              <a:spcAft>
                <a:spcPts val="0"/>
              </a:spcAft>
              <a:buSzPts val="1000"/>
              <a:buChar char="●"/>
            </a:pPr>
            <a:r>
              <a:rPr lang="en" dirty="0"/>
              <a:t>What went well? </a:t>
            </a:r>
            <a:endParaRPr lang="pl-PL" dirty="0"/>
          </a:p>
          <a:p>
            <a:pPr marL="640080" lvl="1" indent="-154940">
              <a:spcBef>
                <a:spcPts val="0"/>
              </a:spcBef>
              <a:buChar char="●"/>
            </a:pPr>
            <a:r>
              <a:rPr lang="en-GB" dirty="0"/>
              <a:t>Final presentation went well and we got a positive feedback.</a:t>
            </a:r>
            <a:endParaRPr lang="pl-PL" dirty="0"/>
          </a:p>
          <a:p>
            <a:pPr marL="182880" lvl="0" indent="-154940" algn="l" rtl="0">
              <a:spcBef>
                <a:spcPts val="0"/>
              </a:spcBef>
              <a:spcAft>
                <a:spcPts val="0"/>
              </a:spcAft>
              <a:buSzPts val="1000"/>
              <a:buChar char="●"/>
            </a:pPr>
            <a:r>
              <a:rPr lang="en-GB" dirty="0"/>
              <a:t>What didn’t go so well? </a:t>
            </a:r>
            <a:endParaRPr lang="pl-PL" dirty="0"/>
          </a:p>
          <a:p>
            <a:pPr marL="640080" lvl="1" indent="-154940">
              <a:spcBef>
                <a:spcPts val="0"/>
              </a:spcBef>
              <a:buChar char="●"/>
            </a:pPr>
            <a:r>
              <a:rPr lang="en-GB" dirty="0"/>
              <a:t>The private score of </a:t>
            </a:r>
            <a:r>
              <a:rPr lang="en-GB" dirty="0" err="1"/>
              <a:t>kaggle</a:t>
            </a:r>
            <a:r>
              <a:rPr lang="en-GB" dirty="0"/>
              <a:t> competition was released and we were 0.003 points away from the top 2.</a:t>
            </a:r>
          </a:p>
          <a:p>
            <a:pPr marL="182880" lvl="0" indent="-154940" algn="l" rtl="0">
              <a:spcBef>
                <a:spcPts val="0"/>
              </a:spcBef>
              <a:spcAft>
                <a:spcPts val="0"/>
              </a:spcAft>
              <a:buSzPts val="1000"/>
              <a:buChar char="●"/>
            </a:pPr>
            <a:r>
              <a:rPr lang="en" dirty="0"/>
              <a:t>What did you learn? </a:t>
            </a:r>
            <a:endParaRPr lang="pl-PL" dirty="0"/>
          </a:p>
          <a:p>
            <a:pPr marL="640080" lvl="1" indent="-154940">
              <a:spcBef>
                <a:spcPts val="0"/>
              </a:spcBef>
              <a:buChar char="●"/>
            </a:pPr>
            <a:r>
              <a:rPr lang="en-GB" dirty="0"/>
              <a:t>I learned that practising presentations especially with the team helps a lot, brace then during presenting everyone feels way more confident.</a:t>
            </a:r>
            <a:endParaRPr dirty="0"/>
          </a:p>
          <a:p>
            <a:pPr marL="182880" lvl="0" indent="-154940" algn="l" rtl="0">
              <a:spcBef>
                <a:spcPts val="0"/>
              </a:spcBef>
              <a:spcAft>
                <a:spcPts val="0"/>
              </a:spcAft>
              <a:buSzPts val="1000"/>
              <a:buChar char="●"/>
            </a:pPr>
            <a:r>
              <a:rPr lang="en" dirty="0"/>
              <a:t>What could be added as an Action point looking forward to next week?</a:t>
            </a:r>
          </a:p>
          <a:p>
            <a:pPr marL="640080" lvl="1" indent="-154940">
              <a:spcBef>
                <a:spcPts val="0"/>
              </a:spcBef>
              <a:buChar char="●"/>
            </a:pPr>
            <a:r>
              <a:rPr lang="en-GB" dirty="0"/>
              <a:t>Next week I will focus on 2 computer vision courses which i get for my extra challenge.</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8</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682021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8</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dirty="0"/>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dirty="0"/>
          </a:p>
          <a:p>
            <a:pPr marL="0" lvl="0" indent="0" algn="l" rtl="0">
              <a:spcBef>
                <a:spcPts val="800"/>
              </a:spcBef>
              <a:spcAft>
                <a:spcPts val="800"/>
              </a:spcAft>
              <a:buNone/>
            </a:pPr>
            <a:r>
              <a:rPr lang="en"/>
              <a:t>Response</a:t>
            </a: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dirty="0"/>
              <a:t>8</a:t>
            </a:r>
          </a:p>
        </p:txBody>
      </p:sp>
    </p:spTree>
    <p:extLst>
      <p:ext uri="{BB962C8B-B14F-4D97-AF65-F5344CB8AC3E}">
        <p14:creationId xmlns:p14="http://schemas.microsoft.com/office/powerpoint/2010/main" val="36579777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Section </a:t>
            </a:r>
            <a:r>
              <a:rPr lang="en" dirty="0"/>
              <a:t>C</a:t>
            </a:r>
            <a:endParaRPr sz="6000" dirty="0"/>
          </a:p>
        </p:txBody>
      </p:sp>
      <p:sp>
        <p:nvSpPr>
          <p:cNvPr id="357" name="Google Shape;357;p38"/>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Progress</a:t>
            </a:r>
            <a:endParaRPr dirty="0"/>
          </a:p>
          <a:p>
            <a:pPr marL="0" lvl="0" indent="0" algn="ctr" rtl="0">
              <a:spcBef>
                <a:spcPts val="0"/>
              </a:spcBef>
              <a:spcAft>
                <a:spcPts val="0"/>
              </a:spcAft>
              <a:buNone/>
            </a:pPr>
            <a:r>
              <a:rPr lang="en" dirty="0"/>
              <a:t>Intended Learning Outcomes</a:t>
            </a:r>
            <a:endParaRPr sz="3000" dirty="0"/>
          </a:p>
        </p:txBody>
      </p:sp>
      <p:sp>
        <p:nvSpPr>
          <p:cNvPr id="358" name="Google Shape;358;p38"/>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rPr>
              <a:t>C</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1</a:t>
            </a:r>
            <a:endParaRPr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nl-NL" dirty="0" err="1"/>
              <a:t>Reflection</a:t>
            </a:r>
            <a:endParaRPr lang="en-US" dirty="0"/>
          </a:p>
        </p:txBody>
      </p:sp>
      <p:sp>
        <p:nvSpPr>
          <p:cNvPr id="365" name="Google Shape;365;p3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a:spcBef>
                <a:spcPts val="0"/>
              </a:spcBef>
              <a:spcAft>
                <a:spcPts val="0"/>
              </a:spcAft>
              <a:buNone/>
            </a:pPr>
            <a:r>
              <a:rPr lang="en-US" b="1" dirty="0"/>
              <a:t>Demonstrates self-exploration and personal development and good academic practices in learning how to learn, and acquiring professional knowledge through research, study, analysis, reflection, discussion and reporting.</a:t>
            </a:r>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1</a:t>
            </a:r>
            <a:endParaRPr sz="40000" dirty="0">
              <a:solidFill>
                <a:srgbClr val="999999"/>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1</a:t>
            </a:r>
            <a:endParaRPr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1/6</a:t>
            </a:r>
            <a:endParaRPr dirty="0"/>
          </a:p>
        </p:txBody>
      </p:sp>
      <p:sp>
        <p:nvSpPr>
          <p:cNvPr id="395" name="Google Shape;395;p42"/>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a:t>
            </a:r>
            <a:r>
              <a:rPr lang="en" sz="900" b="1" i="1" dirty="0">
                <a:solidFill>
                  <a:schemeClr val="lt1"/>
                </a:solidFill>
                <a:latin typeface="Helvetica Neue"/>
                <a:ea typeface="Helvetica Neue"/>
                <a:cs typeface="Helvetica Neue"/>
                <a:sym typeface="Helvetica Neue"/>
              </a:rPr>
              <a:t>using GitHub links</a:t>
            </a:r>
            <a:r>
              <a:rPr lang="en" sz="900" i="1" dirty="0">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396" name="Google Shape;396;p42"/>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demonstrates self-exploration and personal development and good academic practices in learning how to learn, and acquiring professional knowledge through research, study, analysis, reflection, discussion and reporting.</a:t>
            </a:r>
          </a:p>
        </p:txBody>
      </p:sp>
      <p:sp>
        <p:nvSpPr>
          <p:cNvPr id="397" name="Google Shape;397;p42"/>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r>
              <a:rPr lang="en" dirty="0"/>
              <a:t>1.0</a:t>
            </a:r>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Reflects on personal </a:t>
            </a:r>
            <a:r>
              <a:rPr lang="en-US" i="0" dirty="0" err="1"/>
              <a:t>behaviour</a:t>
            </a:r>
            <a:r>
              <a:rPr lang="en-US" i="0" dirty="0"/>
              <a:t> and attitudes, showing critical analysis of key lessons learned and identifying clear action points for improvement.</a:t>
            </a: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US" sz="900" dirty="0"/>
              <a:t>Reflection</a:t>
            </a:r>
            <a:endParaRPr lang="en-US" dirty="0"/>
          </a:p>
        </p:txBody>
      </p:sp>
      <p:graphicFrame>
        <p:nvGraphicFramePr>
          <p:cNvPr id="21" name="Table 20">
            <a:extLst>
              <a:ext uri="{FF2B5EF4-FFF2-40B4-BE49-F238E27FC236}">
                <a16:creationId xmlns:a16="http://schemas.microsoft.com/office/drawing/2014/main" id="{522C03A8-1A36-AD29-1783-264D508F0188}"/>
              </a:ext>
            </a:extLst>
          </p:cNvPr>
          <p:cNvGraphicFramePr>
            <a:graphicFrameLocks noGrp="1"/>
          </p:cNvGraphicFramePr>
          <p:nvPr>
            <p:extLst>
              <p:ext uri="{D42A27DB-BD31-4B8C-83A1-F6EECF244321}">
                <p14:modId xmlns:p14="http://schemas.microsoft.com/office/powerpoint/2010/main" val="2773021939"/>
              </p:ext>
            </p:extLst>
          </p:nvPr>
        </p:nvGraphicFramePr>
        <p:xfrm>
          <a:off x="277090" y="1152000"/>
          <a:ext cx="7427663" cy="2628467"/>
        </p:xfrm>
        <a:graphic>
          <a:graphicData uri="http://schemas.openxmlformats.org/drawingml/2006/table">
            <a:tbl>
              <a:tblPr/>
              <a:tblGrid>
                <a:gridCol w="1446015">
                  <a:extLst>
                    <a:ext uri="{9D8B030D-6E8A-4147-A177-3AD203B41FA5}">
                      <a16:colId xmlns:a16="http://schemas.microsoft.com/office/drawing/2014/main" val="2479159113"/>
                    </a:ext>
                  </a:extLst>
                </a:gridCol>
                <a:gridCol w="1472958">
                  <a:extLst>
                    <a:ext uri="{9D8B030D-6E8A-4147-A177-3AD203B41FA5}">
                      <a16:colId xmlns:a16="http://schemas.microsoft.com/office/drawing/2014/main" val="1381002752"/>
                    </a:ext>
                  </a:extLst>
                </a:gridCol>
                <a:gridCol w="1463682">
                  <a:extLst>
                    <a:ext uri="{9D8B030D-6E8A-4147-A177-3AD203B41FA5}">
                      <a16:colId xmlns:a16="http://schemas.microsoft.com/office/drawing/2014/main" val="1906913385"/>
                    </a:ext>
                  </a:extLst>
                </a:gridCol>
                <a:gridCol w="1572050">
                  <a:extLst>
                    <a:ext uri="{9D8B030D-6E8A-4147-A177-3AD203B41FA5}">
                      <a16:colId xmlns:a16="http://schemas.microsoft.com/office/drawing/2014/main" val="2546009917"/>
                    </a:ext>
                  </a:extLst>
                </a:gridCol>
                <a:gridCol w="1472958">
                  <a:extLst>
                    <a:ext uri="{9D8B030D-6E8A-4147-A177-3AD203B41FA5}">
                      <a16:colId xmlns:a16="http://schemas.microsoft.com/office/drawing/2014/main" val="3299003943"/>
                    </a:ext>
                  </a:extLst>
                </a:gridCol>
              </a:tblGrid>
              <a:tr h="942109">
                <a:tc>
                  <a:txBody>
                    <a:bodyPr/>
                    <a:lstStyle/>
                    <a:p>
                      <a:pPr algn="l" rtl="0" fontAlgn="t"/>
                      <a:r>
                        <a:rPr lang="en-GB" sz="800" b="0" i="0" u="none" strike="noStrike" dirty="0">
                          <a:solidFill>
                            <a:srgbClr val="000000"/>
                          </a:solidFill>
                          <a:effectLst/>
                          <a:highlight>
                            <a:srgbClr val="FFE1CC"/>
                          </a:highlight>
                          <a:latin typeface="Calibri" panose="020F0502020204030204" pitchFamily="34" charset="0"/>
                        </a:rPr>
                        <a:t>Evidence of reflection in Section B and Section D of the Learning Log is limited and/or incomplete.</a:t>
                      </a:r>
                      <a:r>
                        <a:rPr lang="pl-PL" sz="800" b="0" i="0" u="none" strike="noStrike" dirty="0" err="1">
                          <a:solidFill>
                            <a:srgbClr val="000000"/>
                          </a:solidFill>
                          <a:effectLst/>
                          <a:highlight>
                            <a:srgbClr val="FFE1CC"/>
                          </a:highlight>
                          <a:latin typeface="Calibri" panose="020F0502020204030204" pitchFamily="34" charset="0"/>
                        </a:rPr>
                        <a:t>ppe</a:t>
                      </a:r>
                      <a:endParaRPr lang="en-GB" sz="800" b="0" i="0" u="none" strike="noStrike" dirty="0">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l" rtl="0" fontAlgn="t"/>
                      <a:r>
                        <a:rPr lang="en-GB" sz="800" b="0" i="0" u="none" strike="noStrike" dirty="0">
                          <a:solidFill>
                            <a:srgbClr val="000000"/>
                          </a:solidFill>
                          <a:effectLst/>
                          <a:highlight>
                            <a:srgbClr val="FEF2CD"/>
                          </a:highlight>
                          <a:latin typeface="Calibri" panose="020F0502020204030204" pitchFamily="34" charset="0"/>
                        </a:rPr>
                        <a:t>Reflections in Section B and Section D of the Learning Log are partly completed. And meeting all criteria in poor.</a:t>
                      </a:r>
                    </a:p>
                  </a:txBody>
                  <a:tcPr marL="0" marR="0" marT="0" marB="0">
                    <a:lnL>
                      <a:noFill/>
                    </a:lnL>
                    <a:lnR>
                      <a:noFill/>
                    </a:lnR>
                    <a:lnT>
                      <a:noFill/>
                    </a:lnT>
                    <a:lnB>
                      <a:noFill/>
                    </a:lnB>
                    <a:solidFill>
                      <a:srgbClr val="FEF2CD"/>
                    </a:solidFill>
                  </a:tcPr>
                </a:tc>
                <a:tc>
                  <a:txBody>
                    <a:bodyPr/>
                    <a:lstStyle/>
                    <a:p>
                      <a:pPr algn="l" rtl="0" fontAlgn="t"/>
                      <a:r>
                        <a:rPr lang="en-GB" sz="800" b="0" i="0" u="none" strike="noStrike" cap="none" dirty="0">
                          <a:solidFill>
                            <a:srgbClr val="000000"/>
                          </a:solidFill>
                          <a:effectLst/>
                          <a:highlight>
                            <a:srgbClr val="D1F1DA"/>
                          </a:highlight>
                          <a:latin typeface="Calibri" panose="020F0502020204030204" pitchFamily="34" charset="0"/>
                          <a:ea typeface="+mn-ea"/>
                          <a:cs typeface="+mn-cs"/>
                          <a:sym typeface="Arial"/>
                        </a:rPr>
                        <a:t>Reflections show some insight and critical analysis, and are clearly written. Action points are created on a regular basis. And meeting all criteria in insufficient.</a:t>
                      </a:r>
                    </a:p>
                  </a:txBody>
                  <a:tcPr marL="0" marR="0" marT="0" marB="0">
                    <a:lnL>
                      <a:noFill/>
                    </a:lnL>
                    <a:lnR>
                      <a:noFill/>
                    </a:lnR>
                    <a:lnT>
                      <a:noFill/>
                    </a:lnT>
                    <a:lnB>
                      <a:noFill/>
                    </a:lnB>
                    <a:solidFill>
                      <a:srgbClr val="D1F1DA"/>
                    </a:solidFill>
                  </a:tcPr>
                </a:tc>
                <a:tc>
                  <a:txBody>
                    <a:bodyPr/>
                    <a:lstStyle/>
                    <a:p>
                      <a:pPr algn="l" rtl="0" fontAlgn="t"/>
                      <a:r>
                        <a:rPr lang="en-GB" sz="800" b="0" i="0" u="none" strike="noStrike" dirty="0">
                          <a:solidFill>
                            <a:srgbClr val="000000"/>
                          </a:solidFill>
                          <a:effectLst/>
                          <a:highlight>
                            <a:srgbClr val="DAF1F3"/>
                          </a:highlight>
                          <a:latin typeface="Calibri" panose="020F0502020204030204" pitchFamily="34" charset="0"/>
                        </a:rPr>
                        <a:t>Reflections show strong insight and critical analysis, identifying key lessons learned. Action points are addressed in subsequent weeks and result in improved progress. And meeting all criteria in sufficient. </a:t>
                      </a:r>
                    </a:p>
                  </a:txBody>
                  <a:tcPr marL="0" marR="0" marT="0" marB="0">
                    <a:lnL>
                      <a:noFill/>
                    </a:lnL>
                    <a:lnR>
                      <a:noFill/>
                    </a:lnR>
                    <a:lnT>
                      <a:noFill/>
                    </a:lnT>
                    <a:lnB>
                      <a:noFill/>
                    </a:lnB>
                    <a:solidFill>
                      <a:srgbClr val="DAF1F3"/>
                    </a:solidFill>
                  </a:tcPr>
                </a:tc>
                <a:tc>
                  <a:txBody>
                    <a:bodyPr/>
                    <a:lstStyle/>
                    <a:p>
                      <a:pPr algn="l" rtl="0" fontAlgn="t"/>
                      <a:r>
                        <a:rPr lang="en-GB" sz="800" b="0" i="0" u="none" strike="noStrike" dirty="0">
                          <a:solidFill>
                            <a:srgbClr val="000000"/>
                          </a:solidFill>
                          <a:effectLst/>
                          <a:highlight>
                            <a:srgbClr val="D9E7FD"/>
                          </a:highlight>
                          <a:latin typeface="Calibri" panose="020F0502020204030204" pitchFamily="34" charset="0"/>
                        </a:rPr>
                        <a:t>Evidence shows that reflection on the key lessons learned is used to identify clear steps forward that are applicable to future projects and professional development. And meeting all criteria in good.</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1451624840"/>
                  </a:ext>
                </a:extLst>
              </a:tr>
              <a:tr h="1686358">
                <a:tc>
                  <a:txBody>
                    <a:bodyPr/>
                    <a:lstStyle/>
                    <a:p>
                      <a:pPr marR="0" algn="l" rtl="0" fontAlgn="t">
                        <a:lnSpc>
                          <a:spcPct val="100000"/>
                        </a:lnSpc>
                        <a:spcBef>
                          <a:spcPts val="0"/>
                        </a:spcBef>
                        <a:spcAft>
                          <a:spcPts val="0"/>
                        </a:spcAft>
                        <a:buClr>
                          <a:srgbClr val="000000"/>
                        </a:buClr>
                        <a:buFont typeface="Arial"/>
                      </a:pPr>
                      <a:r>
                        <a:rPr lang="en-GB" sz="800" b="0" i="0" u="none" strike="noStrike" cap="none" dirty="0">
                          <a:solidFill>
                            <a:srgbClr val="000000"/>
                          </a:solidFill>
                          <a:effectLst/>
                          <a:highlight>
                            <a:srgbClr val="FFE1CC"/>
                          </a:highlight>
                          <a:latin typeface="Calibri" panose="020F0502020204030204" pitchFamily="34" charset="0"/>
                          <a:ea typeface="+mn-ea"/>
                          <a:cs typeface="+mn-cs"/>
                          <a:sym typeface="Arial"/>
                        </a:rPr>
                        <a:t> The reflections in sections B and D are fully completed and I complete them regularly, every two weeks I receive feedback that I am doing a good job and that these sections look better than correct</a:t>
                      </a:r>
                    </a:p>
                  </a:txBody>
                  <a:tcPr marL="0" marR="0" marT="0" marB="0">
                    <a:lnL>
                      <a:noFill/>
                    </a:lnL>
                    <a:lnR>
                      <a:noFill/>
                    </a:lnR>
                    <a:lnT>
                      <a:noFill/>
                    </a:lnT>
                    <a:lnB>
                      <a:noFill/>
                    </a:lnB>
                    <a:solidFill>
                      <a:srgbClr val="FFE1CC"/>
                    </a:solidFill>
                  </a:tcPr>
                </a:tc>
                <a:tc>
                  <a:txBody>
                    <a:bodyPr/>
                    <a:lstStyle/>
                    <a:p>
                      <a:pPr marR="0" algn="l" rtl="0" fontAlgn="t">
                        <a:lnSpc>
                          <a:spcPct val="100000"/>
                        </a:lnSpc>
                        <a:spcBef>
                          <a:spcPts val="0"/>
                        </a:spcBef>
                        <a:spcAft>
                          <a:spcPts val="0"/>
                        </a:spcAft>
                        <a:buClr>
                          <a:srgbClr val="000000"/>
                        </a:buClr>
                        <a:buFont typeface="Arial"/>
                      </a:pPr>
                      <a:r>
                        <a:rPr lang="en-GB" sz="800" b="0" i="0" u="none" strike="noStrike" cap="none" dirty="0">
                          <a:solidFill>
                            <a:srgbClr val="000000"/>
                          </a:solidFill>
                          <a:effectLst/>
                          <a:highlight>
                            <a:srgbClr val="FEF2CD"/>
                          </a:highlight>
                          <a:latin typeface="Calibri" panose="020F0502020204030204" pitchFamily="34" charset="0"/>
                          <a:ea typeface="+mn-ea"/>
                          <a:cs typeface="+mn-cs"/>
                          <a:sym typeface="Arial"/>
                        </a:rPr>
                        <a:t>The reflections in sections B and D are fully completed and I complete them regularly, every two weeks I receive feedback that I am doing a good job and that these sections look better than correct</a:t>
                      </a:r>
                    </a:p>
                  </a:txBody>
                  <a:tcPr marL="0" marR="0" marT="0" marB="0">
                    <a:lnL>
                      <a:noFill/>
                    </a:lnL>
                    <a:lnR>
                      <a:noFill/>
                    </a:lnR>
                    <a:lnT>
                      <a:noFill/>
                    </a:lnT>
                    <a:lnB>
                      <a:noFill/>
                    </a:lnB>
                    <a:solidFill>
                      <a:srgbClr val="FEF2CD"/>
                    </a:solidFill>
                  </a:tcPr>
                </a:tc>
                <a:tc>
                  <a:txBody>
                    <a:bodyPr/>
                    <a:lstStyle/>
                    <a:p>
                      <a:pPr algn="l" rtl="0" fontAlgn="t"/>
                      <a:r>
                        <a:rPr lang="en-GB" sz="800" b="0" i="0" u="none" strike="noStrike" cap="none" dirty="0">
                          <a:solidFill>
                            <a:srgbClr val="000000"/>
                          </a:solidFill>
                          <a:effectLst/>
                          <a:highlight>
                            <a:srgbClr val="D1F1DA"/>
                          </a:highlight>
                          <a:latin typeface="Calibri" panose="020F0502020204030204" pitchFamily="34" charset="0"/>
                          <a:ea typeface="+mn-ea"/>
                          <a:cs typeface="+mn-cs"/>
                          <a:sym typeface="Arial"/>
                        </a:rPr>
                        <a:t> Reflections show insights and critical analysis. I also created action points each week</a:t>
                      </a:r>
                    </a:p>
                  </a:txBody>
                  <a:tcPr marL="0" marR="0" marT="0" marB="0">
                    <a:lnL>
                      <a:noFill/>
                    </a:lnL>
                    <a:lnR>
                      <a:noFill/>
                    </a:lnR>
                    <a:lnT>
                      <a:noFill/>
                    </a:lnT>
                    <a:lnB>
                      <a:noFill/>
                    </a:lnB>
                    <a:solidFill>
                      <a:srgbClr val="D1F1DA"/>
                    </a:solidFill>
                  </a:tcPr>
                </a:tc>
                <a:tc>
                  <a:txBody>
                    <a:bodyPr/>
                    <a:lstStyle/>
                    <a:p>
                      <a:pPr algn="l" rtl="0" fontAlgn="t"/>
                      <a:r>
                        <a:rPr lang="en-GB" sz="800" b="0" i="0" u="none" strike="noStrike" cap="none" dirty="0">
                          <a:solidFill>
                            <a:srgbClr val="000000"/>
                          </a:solidFill>
                          <a:effectLst/>
                          <a:highlight>
                            <a:srgbClr val="DAF1F3"/>
                          </a:highlight>
                          <a:latin typeface="Calibri" panose="020F0502020204030204" pitchFamily="34" charset="0"/>
                          <a:ea typeface="+mn-ea"/>
                          <a:cs typeface="+mn-cs"/>
                          <a:sym typeface="Arial"/>
                        </a:rPr>
                        <a:t>My reflections show good understanding and critical thinking, identifying key lessons learned. I also regularly addressed action points every week, and then incorporated these action points as goals in the following weeks.</a:t>
                      </a:r>
                    </a:p>
                  </a:txBody>
                  <a:tcPr marL="0" marR="0" marT="0" marB="0">
                    <a:lnL>
                      <a:noFill/>
                    </a:lnL>
                    <a:lnR>
                      <a:noFill/>
                    </a:lnR>
                    <a:lnT>
                      <a:noFill/>
                    </a:lnT>
                    <a:lnB>
                      <a:noFill/>
                    </a:lnB>
                    <a:solidFill>
                      <a:srgbClr val="DAF1F3"/>
                    </a:solidFill>
                  </a:tcPr>
                </a:tc>
                <a:tc>
                  <a:txBody>
                    <a:bodyPr/>
                    <a:lstStyle/>
                    <a:p>
                      <a:pPr marL="0" marR="0" lvl="0" indent="0" algn="l" defTabSz="914400" rtl="0" eaLnBrk="1" fontAlgn="t" latinLnBrk="0" hangingPunct="1">
                        <a:lnSpc>
                          <a:spcPct val="100000"/>
                        </a:lnSpc>
                        <a:spcBef>
                          <a:spcPts val="0"/>
                        </a:spcBef>
                        <a:spcAft>
                          <a:spcPts val="0"/>
                        </a:spcAft>
                        <a:buClr>
                          <a:srgbClr val="000000"/>
                        </a:buClr>
                        <a:buSzTx/>
                        <a:buFont typeface="Arial"/>
                        <a:buNone/>
                        <a:tabLst/>
                        <a:defRPr/>
                      </a:pPr>
                      <a:r>
                        <a:rPr lang="en-GB" sz="600" b="0" i="0" u="none" strike="noStrike" dirty="0">
                          <a:solidFill>
                            <a:srgbClr val="000000"/>
                          </a:solidFill>
                          <a:effectLst/>
                          <a:highlight>
                            <a:srgbClr val="D9E7FD"/>
                          </a:highlight>
                          <a:latin typeface="Calibri" panose="020F0502020204030204" pitchFamily="34" charset="0"/>
                        </a:rPr>
                        <a:t> </a:t>
                      </a:r>
                      <a:r>
                        <a:rPr lang="en-GB" sz="800" b="0" i="0" u="none" strike="noStrike" cap="none" dirty="0">
                          <a:solidFill>
                            <a:srgbClr val="000000"/>
                          </a:solidFill>
                          <a:effectLst/>
                          <a:highlight>
                            <a:srgbClr val="D9E7FD"/>
                          </a:highlight>
                          <a:latin typeface="Calibri" panose="020F0502020204030204" pitchFamily="34" charset="0"/>
                          <a:ea typeface="+mn-ea"/>
                          <a:cs typeface="+mn-cs"/>
                          <a:sym typeface="Arial"/>
                        </a:rPr>
                        <a:t>Each week, I made sure to highlight the most important thing I learned in the reflection section. I'm confident that the skills I acquired, such as advancing in NLP with </a:t>
                      </a:r>
                      <a:r>
                        <a:rPr lang="en-GB" sz="800" b="0" i="0" u="none" strike="noStrike" cap="none" dirty="0" err="1">
                          <a:solidFill>
                            <a:srgbClr val="000000"/>
                          </a:solidFill>
                          <a:effectLst/>
                          <a:highlight>
                            <a:srgbClr val="D9E7FD"/>
                          </a:highlight>
                          <a:latin typeface="Calibri" panose="020F0502020204030204" pitchFamily="34" charset="0"/>
                          <a:ea typeface="+mn-ea"/>
                          <a:cs typeface="+mn-cs"/>
                          <a:sym typeface="Arial"/>
                        </a:rPr>
                        <a:t>spaCy</a:t>
                      </a:r>
                      <a:r>
                        <a:rPr lang="en-GB" sz="800" b="0" i="0" u="none" strike="noStrike" cap="none" dirty="0">
                          <a:solidFill>
                            <a:srgbClr val="000000"/>
                          </a:solidFill>
                          <a:effectLst/>
                          <a:highlight>
                            <a:srgbClr val="D9E7FD"/>
                          </a:highlight>
                          <a:latin typeface="Calibri" panose="020F0502020204030204" pitchFamily="34" charset="0"/>
                          <a:ea typeface="+mn-ea"/>
                          <a:cs typeface="+mn-cs"/>
                          <a:sym typeface="Arial"/>
                        </a:rPr>
                        <a:t> or creating a transformer model, are applicable to my progress.</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3666144713"/>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a:t>
            </a:r>
            <a:r>
              <a:rPr lang="en-NL" dirty="0"/>
              <a:t>2</a:t>
            </a:r>
            <a:endParaRPr dirty="0"/>
          </a:p>
        </p:txBody>
      </p:sp>
      <p:sp>
        <p:nvSpPr>
          <p:cNvPr id="364" name="Google Shape;364;p39"/>
          <p:cNvSpPr txBox="1">
            <a:spLocks noGrp="1"/>
          </p:cNvSpPr>
          <p:nvPr>
            <p:ph type="subTitle" idx="1"/>
          </p:nvPr>
        </p:nvSpPr>
        <p:spPr>
          <a:xfrm>
            <a:off x="2076307" y="2503171"/>
            <a:ext cx="6610493" cy="685800"/>
          </a:xfrm>
          <a:prstGeom prst="rect">
            <a:avLst/>
          </a:prstGeom>
        </p:spPr>
        <p:txBody>
          <a:bodyPr spcFirstLastPara="1" wrap="square" lIns="91425" tIns="91425" rIns="91425" bIns="91425" anchor="ctr" anchorCtr="0">
            <a:noAutofit/>
          </a:bodyPr>
          <a:lstStyle/>
          <a:p>
            <a:pPr marL="0" indent="0"/>
            <a:r>
              <a:rPr lang="en-US" dirty="0"/>
              <a:t>Personal Development &amp; Academic Practice</a:t>
            </a:r>
          </a:p>
        </p:txBody>
      </p:sp>
      <p:sp>
        <p:nvSpPr>
          <p:cNvPr id="365" name="Google Shape;365;p39"/>
          <p:cNvSpPr txBox="1">
            <a:spLocks noGrp="1"/>
          </p:cNvSpPr>
          <p:nvPr>
            <p:ph type="subTitle" idx="2"/>
          </p:nvPr>
        </p:nvSpPr>
        <p:spPr>
          <a:xfrm>
            <a:off x="2962776" y="3353563"/>
            <a:ext cx="5724024" cy="685800"/>
          </a:xfrm>
          <a:prstGeom prst="rect">
            <a:avLst/>
          </a:prstGeom>
        </p:spPr>
        <p:txBody>
          <a:bodyPr spcFirstLastPara="1" wrap="square" lIns="91425" tIns="91425" rIns="91425" bIns="91425" anchor="ctr" anchorCtr="0">
            <a:noAutofit/>
          </a:bodyPr>
          <a:lstStyle/>
          <a:p>
            <a:pPr marL="0" indent="0"/>
            <a:r>
              <a:rPr lang="en-US" b="1"/>
              <a:t>Demonstrate self-exploration and personal development, good academic practices in learning how to learn and the acquisition of professional knowledge through research, </a:t>
            </a:r>
            <a:endParaRPr lang="nl-NL"/>
          </a:p>
          <a:p>
            <a:pPr marL="0" indent="0"/>
            <a:r>
              <a:rPr lang="en-US" b="1" dirty="0"/>
              <a:t>study, analysis, applied practice, discussion and reporting.</a:t>
            </a:r>
            <a:endParaRPr lang="en-US" dirty="0"/>
          </a:p>
          <a:p>
            <a:pPr marL="0" indent="0"/>
            <a:endParaRPr lang="en-US" b="1"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dirty="0">
                <a:solidFill>
                  <a:srgbClr val="999999"/>
                </a:solidFill>
                <a:latin typeface="Roboto"/>
                <a:ea typeface="Roboto"/>
                <a:cs typeface="Roboto"/>
                <a:sym typeface="Roboto"/>
              </a:rPr>
              <a:t>2</a:t>
            </a:r>
            <a:endParaRPr sz="40000" dirty="0">
              <a:solidFill>
                <a:srgbClr val="999999"/>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274320" y="308799"/>
            <a:ext cx="2560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Learning Log</a:t>
            </a:r>
            <a:endParaRPr dirty="0"/>
          </a:p>
          <a:p>
            <a:pPr marL="0" lvl="0" indent="0" algn="ctr" rtl="0">
              <a:spcBef>
                <a:spcPts val="0"/>
              </a:spcBef>
              <a:spcAft>
                <a:spcPts val="0"/>
              </a:spcAft>
              <a:buNone/>
            </a:pPr>
            <a:r>
              <a:rPr lang="en"/>
              <a:t>Structure</a:t>
            </a:r>
            <a:endParaRPr dirty="0"/>
          </a:p>
        </p:txBody>
      </p:sp>
      <p:sp>
        <p:nvSpPr>
          <p:cNvPr id="109" name="Google Shape;109;p14"/>
          <p:cNvSpPr txBox="1">
            <a:spLocks noGrp="1"/>
          </p:cNvSpPr>
          <p:nvPr>
            <p:ph type="subTitle" idx="1"/>
          </p:nvPr>
        </p:nvSpPr>
        <p:spPr>
          <a:xfrm>
            <a:off x="274320" y="1860700"/>
            <a:ext cx="2560200" cy="301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t>Section A</a:t>
            </a:r>
            <a:endParaRPr sz="1400" dirty="0"/>
          </a:p>
          <a:p>
            <a:pPr marL="182880" lvl="0" indent="-180340" algn="l" rtl="0">
              <a:spcBef>
                <a:spcPts val="0"/>
              </a:spcBef>
              <a:spcAft>
                <a:spcPts val="0"/>
              </a:spcAft>
              <a:buSzPts val="1400"/>
              <a:buChar char="●"/>
            </a:pPr>
            <a:r>
              <a:rPr lang="en" sz="1400" dirty="0"/>
              <a:t>Starting this block</a:t>
            </a:r>
            <a:endParaRPr sz="1400" dirty="0"/>
          </a:p>
          <a:p>
            <a:pPr marL="182880" lvl="0" indent="-180340" algn="l" rtl="0">
              <a:spcBef>
                <a:spcPts val="0"/>
              </a:spcBef>
              <a:spcAft>
                <a:spcPts val="0"/>
              </a:spcAft>
              <a:buSzPts val="1400"/>
              <a:buChar char="●"/>
            </a:pPr>
            <a:r>
              <a:rPr lang="en" sz="1400" dirty="0"/>
              <a:t>Goals</a:t>
            </a:r>
            <a:endParaRPr sz="1400" dirty="0"/>
          </a:p>
          <a:p>
            <a:pPr marL="0" lvl="0" indent="0" algn="l" rtl="0">
              <a:spcBef>
                <a:spcPts val="0"/>
              </a:spcBef>
              <a:spcAft>
                <a:spcPts val="0"/>
              </a:spcAft>
              <a:buNone/>
            </a:pPr>
            <a:endParaRPr sz="1400" dirty="0"/>
          </a:p>
          <a:p>
            <a:pPr marL="0" indent="0" algn="l"/>
            <a:r>
              <a:rPr lang="en" sz="1400" dirty="0"/>
              <a:t>Section B</a:t>
            </a:r>
            <a:endParaRPr lang="en-US" sz="1400" dirty="0"/>
          </a:p>
          <a:p>
            <a:pPr marL="182880" indent="-180340" algn="l">
              <a:buFont typeface="Roboto,Sans-Serif"/>
              <a:buChar char="●"/>
            </a:pPr>
            <a:r>
              <a:rPr lang="en" sz="1400" dirty="0"/>
              <a:t>Week log section</a:t>
            </a:r>
            <a:endParaRPr lang="en" dirty="0"/>
          </a:p>
          <a:p>
            <a:pPr marL="182880" lvl="0" indent="-180340" algn="l">
              <a:spcBef>
                <a:spcPts val="0"/>
              </a:spcBef>
              <a:spcAft>
                <a:spcPts val="0"/>
              </a:spcAft>
              <a:buFont typeface="Roboto,Sans-Serif"/>
              <a:buChar char="●"/>
            </a:pPr>
            <a:endParaRPr lang="en" sz="1400" dirty="0"/>
          </a:p>
          <a:p>
            <a:pPr marL="0" indent="0" algn="l"/>
            <a:r>
              <a:rPr lang="en" sz="1400" dirty="0"/>
              <a:t>Section C</a:t>
            </a:r>
            <a:endParaRPr lang="en-US" sz="1400" dirty="0"/>
          </a:p>
          <a:p>
            <a:pPr marL="182880" indent="-180340" algn="l">
              <a:buFont typeface="Roboto,Sans-Serif"/>
              <a:buChar char="●"/>
            </a:pPr>
            <a:r>
              <a:rPr lang="en" sz="1400" dirty="0"/>
              <a:t>ILO section</a:t>
            </a:r>
            <a:endParaRPr lang="en-US" sz="1400" dirty="0"/>
          </a:p>
          <a:p>
            <a:pPr marL="0" indent="0" algn="l"/>
            <a:endParaRPr lang="en" sz="1400"/>
          </a:p>
          <a:p>
            <a:pPr marL="0" lvl="0" indent="0" algn="l" rtl="0">
              <a:spcBef>
                <a:spcPts val="0"/>
              </a:spcBef>
              <a:spcAft>
                <a:spcPts val="0"/>
              </a:spcAft>
              <a:buNone/>
            </a:pPr>
            <a:r>
              <a:rPr lang="en" sz="1400" dirty="0"/>
              <a:t>Section D</a:t>
            </a:r>
            <a:endParaRPr sz="1400" dirty="0"/>
          </a:p>
          <a:p>
            <a:pPr marL="182880" lvl="0" indent="-180340" algn="l" rtl="0">
              <a:spcBef>
                <a:spcPts val="0"/>
              </a:spcBef>
              <a:spcAft>
                <a:spcPts val="0"/>
              </a:spcAft>
              <a:buSzPts val="1400"/>
              <a:buChar char="●"/>
            </a:pPr>
            <a:r>
              <a:rPr lang="en" sz="1400" dirty="0"/>
              <a:t>Block reflection</a:t>
            </a:r>
            <a:endParaRPr sz="1400" dirty="0"/>
          </a:p>
        </p:txBody>
      </p:sp>
      <p:sp>
        <p:nvSpPr>
          <p:cNvPr id="110" name="Google Shape;110;p14"/>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indent="0" algn="just">
              <a:buNone/>
            </a:pPr>
            <a:r>
              <a:rPr lang="en" sz="1200" b="1" u="sng" dirty="0"/>
              <a:t>Section A - My Plan</a:t>
            </a:r>
            <a:r>
              <a:rPr lang="en" sz="1200" b="1" dirty="0"/>
              <a:t> </a:t>
            </a:r>
            <a:r>
              <a:rPr lang="en" i="1" dirty="0"/>
              <a:t>Must be completed in </a:t>
            </a:r>
            <a:r>
              <a:rPr lang="en" i="1" u="sng" dirty="0"/>
              <a:t>week 1</a:t>
            </a:r>
            <a:endParaRPr lang="en-US" i="1" u="sng" dirty="0"/>
          </a:p>
          <a:p>
            <a:pPr marL="0" indent="0" algn="just">
              <a:spcBef>
                <a:spcPts val="800"/>
              </a:spcBef>
              <a:buNone/>
            </a:pPr>
            <a:r>
              <a:rPr lang="en" dirty="0"/>
              <a:t>Your plan describes your goals for the block. Starting with where you are right now, where do you want to be at the end of the block? I.e. what role(s) will you take responsibility for, and how will you demonstrate progress relevant to the ILOs for this block? What tasks and deliverables are best aligned with your role and the project brief?</a:t>
            </a:r>
            <a:endParaRPr lang="en-US" dirty="0"/>
          </a:p>
          <a:p>
            <a:pPr marL="0" indent="0" algn="just">
              <a:spcBef>
                <a:spcPts val="800"/>
              </a:spcBef>
              <a:buNone/>
            </a:pPr>
            <a:r>
              <a:rPr lang="en" sz="1200" b="1" u="sng" dirty="0"/>
              <a:t>Section B - Weekly Log</a:t>
            </a:r>
            <a:r>
              <a:rPr lang="en" sz="1200" b="1" dirty="0"/>
              <a:t> </a:t>
            </a:r>
            <a:r>
              <a:rPr lang="en" i="1" dirty="0"/>
              <a:t>Must be updated </a:t>
            </a:r>
            <a:r>
              <a:rPr lang="en" i="1" u="sng" dirty="0"/>
              <a:t>every week</a:t>
            </a:r>
            <a:endParaRPr lang="en-US" dirty="0"/>
          </a:p>
          <a:p>
            <a:pPr marL="0" indent="0" algn="just">
              <a:spcBef>
                <a:spcPts val="800"/>
              </a:spcBef>
              <a:buNone/>
            </a:pPr>
            <a:r>
              <a:rPr lang="en" dirty="0"/>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lang="en-US" dirty="0"/>
          </a:p>
          <a:p>
            <a:pPr marL="0" indent="0" algn="just">
              <a:spcBef>
                <a:spcPts val="800"/>
              </a:spcBef>
              <a:buNone/>
            </a:pPr>
            <a:r>
              <a:rPr lang="en" dirty="0"/>
              <a:t>In such cases, you simply need to provide links to those artifacts and may include any explanatory comment or reflection you feel is appropriate. </a:t>
            </a:r>
            <a:endParaRPr lang="en-US" dirty="0"/>
          </a:p>
          <a:p>
            <a:pPr marL="0" indent="0" algn="just">
              <a:spcBef>
                <a:spcPts val="800"/>
              </a:spcBef>
              <a:buNone/>
            </a:pPr>
            <a:r>
              <a:rPr lang="en" dirty="0"/>
              <a:t>(Some reflection is almost always a good idea as it provides the foundation for Section D.)</a:t>
            </a:r>
            <a:endParaRPr lang="en-US" dirty="0"/>
          </a:p>
          <a:p>
            <a:pPr marL="0" indent="0">
              <a:spcBef>
                <a:spcPts val="800"/>
              </a:spcBef>
              <a:buNone/>
            </a:pPr>
            <a:r>
              <a:rPr lang="en" sz="1200" b="1" u="sng" dirty="0"/>
              <a:t>Section C - ILO’s</a:t>
            </a:r>
            <a:r>
              <a:rPr lang="en" sz="1200" b="1" dirty="0"/>
              <a:t>		</a:t>
            </a:r>
            <a:r>
              <a:rPr lang="en" i="1" dirty="0"/>
              <a:t>Must be completed in </a:t>
            </a:r>
            <a:r>
              <a:rPr lang="en" i="1" u="sng" dirty="0"/>
              <a:t>week </a:t>
            </a:r>
            <a:r>
              <a:rPr lang="en-NL" i="1" u="sng" dirty="0"/>
              <a:t>8</a:t>
            </a:r>
            <a:r>
              <a:rPr lang="en" i="1" dirty="0"/>
              <a:t>, but should be updated </a:t>
            </a:r>
            <a:r>
              <a:rPr lang="en" i="1" u="sng" dirty="0"/>
              <a:t>regularly. </a:t>
            </a:r>
            <a:endParaRPr lang="en" dirty="0"/>
          </a:p>
          <a:p>
            <a:pPr marL="0" indent="0" algn="just">
              <a:spcBef>
                <a:spcPts val="800"/>
              </a:spcBef>
              <a:buNone/>
            </a:pPr>
            <a:r>
              <a:rPr lang="en" dirty="0"/>
              <a:t>This is where you link your evidence to each of the Intended Learning Outcomes of this block.</a:t>
            </a:r>
            <a:endParaRPr dirty="0"/>
          </a:p>
          <a:p>
            <a:pPr marL="0" indent="0" algn="just">
              <a:spcBef>
                <a:spcPts val="800"/>
              </a:spcBef>
              <a:buNone/>
            </a:pPr>
            <a:r>
              <a:rPr lang="en" sz="1200" b="1" u="sng" dirty="0"/>
              <a:t>Section D - Reflection</a:t>
            </a:r>
            <a:r>
              <a:rPr lang="en" sz="1200" b="1" dirty="0"/>
              <a:t>	</a:t>
            </a:r>
            <a:r>
              <a:rPr lang="en" i="1" dirty="0"/>
              <a:t>Must be completed in </a:t>
            </a:r>
            <a:r>
              <a:rPr lang="en" i="1" u="sng" dirty="0"/>
              <a:t>week </a:t>
            </a:r>
            <a:r>
              <a:rPr lang="en-NL" i="1" u="sng" dirty="0"/>
              <a:t>8</a:t>
            </a:r>
            <a:endParaRPr i="1" u="sng" dirty="0"/>
          </a:p>
          <a:p>
            <a:pPr marL="0" lvl="0" indent="0" algn="just" rtl="0">
              <a:spcBef>
                <a:spcPts val="800"/>
              </a:spcBef>
              <a:spcAft>
                <a:spcPts val="800"/>
              </a:spcAft>
              <a:buNone/>
            </a:pPr>
            <a:r>
              <a:rPr lang="en" dirty="0"/>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55">
          <a:extLst>
            <a:ext uri="{FF2B5EF4-FFF2-40B4-BE49-F238E27FC236}">
              <a16:creationId xmlns:a16="http://schemas.microsoft.com/office/drawing/2014/main" id="{2136F397-FA7C-AE85-BF48-0A347A1F91F2}"/>
            </a:ext>
          </a:extLst>
        </p:cNvPr>
        <p:cNvGrpSpPr/>
        <p:nvPr/>
      </p:nvGrpSpPr>
      <p:grpSpPr>
        <a:xfrm>
          <a:off x="0" y="0"/>
          <a:ext cx="0" cy="0"/>
          <a:chOff x="0" y="0"/>
          <a:chExt cx="0" cy="0"/>
        </a:xfrm>
      </p:grpSpPr>
      <p:sp>
        <p:nvSpPr>
          <p:cNvPr id="456" name="Google Shape;456;p48">
            <a:extLst>
              <a:ext uri="{FF2B5EF4-FFF2-40B4-BE49-F238E27FC236}">
                <a16:creationId xmlns:a16="http://schemas.microsoft.com/office/drawing/2014/main" id="{54BC4D6C-EEC3-8A50-4A5F-197D3E6D869A}"/>
              </a:ext>
            </a:extLst>
          </p:cNvPr>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2</a:t>
            </a:r>
            <a:endParaRPr/>
          </a:p>
        </p:txBody>
      </p:sp>
      <p:sp>
        <p:nvSpPr>
          <p:cNvPr id="457" name="Google Shape;457;p48">
            <a:extLst>
              <a:ext uri="{FF2B5EF4-FFF2-40B4-BE49-F238E27FC236}">
                <a16:creationId xmlns:a16="http://schemas.microsoft.com/office/drawing/2014/main" id="{86B8070A-4CAA-F798-DF6E-9D329B2663CF}"/>
              </a:ext>
            </a:extLst>
          </p:cNvPr>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2/6</a:t>
            </a:r>
            <a:endParaRPr dirty="0"/>
          </a:p>
        </p:txBody>
      </p:sp>
      <p:sp>
        <p:nvSpPr>
          <p:cNvPr id="459" name="Google Shape;459;p48">
            <a:extLst>
              <a:ext uri="{FF2B5EF4-FFF2-40B4-BE49-F238E27FC236}">
                <a16:creationId xmlns:a16="http://schemas.microsoft.com/office/drawing/2014/main" id="{4DD05FFB-B93A-4995-8B1B-92DE085D3624}"/>
              </a:ext>
            </a:extLst>
          </p:cNvPr>
          <p:cNvSpPr txBox="1">
            <a:spLocks noGrp="1"/>
          </p:cNvSpPr>
          <p:nvPr>
            <p:ph type="title" idx="3"/>
          </p:nvPr>
        </p:nvSpPr>
        <p:spPr>
          <a:xfrm>
            <a:off x="2049462" y="0"/>
            <a:ext cx="5368672" cy="576000"/>
          </a:xfrm>
          <a:prstGeom prst="rect">
            <a:avLst/>
          </a:prstGeom>
        </p:spPr>
        <p:txBody>
          <a:bodyPr spcFirstLastPara="1" wrap="square" lIns="91425" tIns="91425" rIns="91425" bIns="91425" anchor="ctr" anchorCtr="0">
            <a:noAutofit/>
          </a:bodyPr>
          <a:lstStyle/>
          <a:p>
            <a:r>
              <a:rPr lang="en-US" b="1" i="0" dirty="0"/>
              <a:t>Demonstrate self-exploration and personal development, good academic practices in learning how to learn and the acquisition of professional knowledge through research, </a:t>
            </a:r>
            <a:endParaRPr lang="nl-NL" dirty="0"/>
          </a:p>
          <a:p>
            <a:r>
              <a:rPr lang="en-US" b="1" i="0" dirty="0"/>
              <a:t>study, analysis, applied practice, discussion and reporting</a:t>
            </a:r>
            <a:endParaRPr lang="en-US" dirty="0"/>
          </a:p>
          <a:p>
            <a:endParaRPr lang="en-US" b="1" i="0" dirty="0"/>
          </a:p>
        </p:txBody>
      </p:sp>
      <p:sp>
        <p:nvSpPr>
          <p:cNvPr id="460" name="Google Shape;460;p48">
            <a:extLst>
              <a:ext uri="{FF2B5EF4-FFF2-40B4-BE49-F238E27FC236}">
                <a16:creationId xmlns:a16="http://schemas.microsoft.com/office/drawing/2014/main" id="{CD46A838-B62C-D920-3F5B-00B0A8EDCA72}"/>
              </a:ext>
            </a:extLst>
          </p:cNvPr>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2.0</a:t>
            </a:r>
            <a:endParaRPr dirty="0"/>
          </a:p>
        </p:txBody>
      </p:sp>
      <p:sp>
        <p:nvSpPr>
          <p:cNvPr id="461" name="Google Shape;461;p48">
            <a:extLst>
              <a:ext uri="{FF2B5EF4-FFF2-40B4-BE49-F238E27FC236}">
                <a16:creationId xmlns:a16="http://schemas.microsoft.com/office/drawing/2014/main" id="{ABDCFDD6-B0CC-A0FA-004C-2104ED2B41AC}"/>
              </a:ext>
            </a:extLst>
          </p:cNvPr>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Regularly engages in self-guided study and self-development, including active engagement in professional learning communities, studying online resources and active participation in (online) communities.</a:t>
            </a:r>
            <a:endParaRPr lang="nl-NL" dirty="0"/>
          </a:p>
        </p:txBody>
      </p:sp>
      <p:sp>
        <p:nvSpPr>
          <p:cNvPr id="462" name="Google Shape;462;p48">
            <a:extLst>
              <a:ext uri="{FF2B5EF4-FFF2-40B4-BE49-F238E27FC236}">
                <a16:creationId xmlns:a16="http://schemas.microsoft.com/office/drawing/2014/main" id="{461F93F3-10EF-613A-0BE1-F0ACC557AC61}"/>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Personal Development &amp; Academic Practice</a:t>
            </a:r>
          </a:p>
        </p:txBody>
      </p:sp>
      <p:sp>
        <p:nvSpPr>
          <p:cNvPr id="4" name="Text Placeholder 3">
            <a:extLst>
              <a:ext uri="{FF2B5EF4-FFF2-40B4-BE49-F238E27FC236}">
                <a16:creationId xmlns:a16="http://schemas.microsoft.com/office/drawing/2014/main" id="{40A36570-6686-463B-E01B-C8EAC00821E0}"/>
              </a:ext>
            </a:extLst>
          </p:cNvPr>
          <p:cNvSpPr>
            <a:spLocks noGrp="1"/>
          </p:cNvSpPr>
          <p:nvPr>
            <p:ph type="body" idx="1"/>
          </p:nvPr>
        </p:nvSpPr>
        <p:spPr>
          <a:xfrm>
            <a:off x="240144" y="2484582"/>
            <a:ext cx="5429135" cy="2480466"/>
          </a:xfrm>
        </p:spPr>
        <p:txBody>
          <a:bodyPr/>
          <a:lstStyle/>
          <a:p>
            <a:r>
              <a:rPr lang="en-GB" dirty="0"/>
              <a:t>I already completed two extra challenges, everything is evidenced in the next slides, and I planned my 3 challenge which I am going to complete.</a:t>
            </a:r>
            <a:br>
              <a:rPr lang="pl-PL" dirty="0"/>
            </a:br>
            <a:br>
              <a:rPr lang="pl-PL" dirty="0"/>
            </a:br>
            <a:endParaRPr lang="en-GB" dirty="0"/>
          </a:p>
          <a:p>
            <a:r>
              <a:rPr lang="en-GB" dirty="0"/>
              <a:t>I improved my LinkedIn profile using skills I learned from past challenge, and I shared my knowledge by adding Streamlit websites to project descriptions. You can see my LinkedIn profile here:</a:t>
            </a:r>
            <a:r>
              <a:rPr lang="pl-PL" dirty="0"/>
              <a:t> </a:t>
            </a:r>
            <a:r>
              <a:rPr lang="pl-PL" dirty="0">
                <a:hlinkClick r:id="rId3"/>
              </a:rPr>
              <a:t>https://www.linkedin.com/in/dominik-szewczyk/</a:t>
            </a:r>
            <a:r>
              <a:rPr lang="pl-PL" dirty="0"/>
              <a:t> </a:t>
            </a:r>
            <a:endParaRPr lang="en-US" dirty="0"/>
          </a:p>
        </p:txBody>
      </p:sp>
      <p:graphicFrame>
        <p:nvGraphicFramePr>
          <p:cNvPr id="7" name="Table 6">
            <a:extLst>
              <a:ext uri="{FF2B5EF4-FFF2-40B4-BE49-F238E27FC236}">
                <a16:creationId xmlns:a16="http://schemas.microsoft.com/office/drawing/2014/main" id="{9F046491-09E9-D86C-A595-141079D4840A}"/>
              </a:ext>
            </a:extLst>
          </p:cNvPr>
          <p:cNvGraphicFramePr>
            <a:graphicFrameLocks noGrp="1"/>
          </p:cNvGraphicFramePr>
          <p:nvPr>
            <p:extLst>
              <p:ext uri="{D42A27DB-BD31-4B8C-83A1-F6EECF244321}">
                <p14:modId xmlns:p14="http://schemas.microsoft.com/office/powerpoint/2010/main" val="2258227026"/>
              </p:ext>
            </p:extLst>
          </p:nvPr>
        </p:nvGraphicFramePr>
        <p:xfrm>
          <a:off x="240145" y="1152001"/>
          <a:ext cx="7227455" cy="1019853"/>
        </p:xfrm>
        <a:graphic>
          <a:graphicData uri="http://schemas.openxmlformats.org/drawingml/2006/table">
            <a:tbl>
              <a:tblPr/>
              <a:tblGrid>
                <a:gridCol w="1407038">
                  <a:extLst>
                    <a:ext uri="{9D8B030D-6E8A-4147-A177-3AD203B41FA5}">
                      <a16:colId xmlns:a16="http://schemas.microsoft.com/office/drawing/2014/main" val="4209837759"/>
                    </a:ext>
                  </a:extLst>
                </a:gridCol>
                <a:gridCol w="1433257">
                  <a:extLst>
                    <a:ext uri="{9D8B030D-6E8A-4147-A177-3AD203B41FA5}">
                      <a16:colId xmlns:a16="http://schemas.microsoft.com/office/drawing/2014/main" val="2002733166"/>
                    </a:ext>
                  </a:extLst>
                </a:gridCol>
                <a:gridCol w="1424515">
                  <a:extLst>
                    <a:ext uri="{9D8B030D-6E8A-4147-A177-3AD203B41FA5}">
                      <a16:colId xmlns:a16="http://schemas.microsoft.com/office/drawing/2014/main" val="3898390012"/>
                    </a:ext>
                  </a:extLst>
                </a:gridCol>
                <a:gridCol w="1529388">
                  <a:extLst>
                    <a:ext uri="{9D8B030D-6E8A-4147-A177-3AD203B41FA5}">
                      <a16:colId xmlns:a16="http://schemas.microsoft.com/office/drawing/2014/main" val="3751461461"/>
                    </a:ext>
                  </a:extLst>
                </a:gridCol>
                <a:gridCol w="1433257">
                  <a:extLst>
                    <a:ext uri="{9D8B030D-6E8A-4147-A177-3AD203B41FA5}">
                      <a16:colId xmlns:a16="http://schemas.microsoft.com/office/drawing/2014/main" val="3371977283"/>
                    </a:ext>
                  </a:extLst>
                </a:gridCol>
              </a:tblGrid>
              <a:tr h="598131">
                <a:tc>
                  <a:txBody>
                    <a:bodyPr/>
                    <a:lstStyle/>
                    <a:p>
                      <a:pPr algn="l" fontAlgn="t"/>
                      <a:r>
                        <a:rPr lang="en-GB" sz="700" b="0" i="0" u="none" strike="noStrike" dirty="0">
                          <a:solidFill>
                            <a:srgbClr val="000000"/>
                          </a:solidFill>
                          <a:effectLst/>
                          <a:highlight>
                            <a:srgbClr val="FFE1CC"/>
                          </a:highlight>
                          <a:latin typeface="Calibri" panose="020F0502020204030204" pitchFamily="34" charset="0"/>
                        </a:rPr>
                        <a:t>The student has participated in one week 9-10 challenge or other extra-curricular activities approved by their mentor to demonstrate professional or personal development but the </a:t>
                      </a:r>
                      <a:r>
                        <a:rPr lang="en-GB" sz="700" b="0" i="0" u="none" strike="noStrike" dirty="0" err="1">
                          <a:solidFill>
                            <a:srgbClr val="000000"/>
                          </a:solidFill>
                          <a:effectLst/>
                          <a:highlight>
                            <a:srgbClr val="FFE1CC"/>
                          </a:highlight>
                          <a:latin typeface="Calibri" panose="020F0502020204030204" pitchFamily="34" charset="0"/>
                        </a:rPr>
                        <a:t>the</a:t>
                      </a:r>
                      <a:r>
                        <a:rPr lang="en-GB" sz="700" b="0" i="0" u="none" strike="noStrike" dirty="0">
                          <a:solidFill>
                            <a:srgbClr val="000000"/>
                          </a:solidFill>
                          <a:effectLst/>
                          <a:highlight>
                            <a:srgbClr val="FFE1CC"/>
                          </a:highlight>
                          <a:latin typeface="Calibri" panose="020F0502020204030204" pitchFamily="34" charset="0"/>
                        </a:rPr>
                        <a:t> challenge is not completed or the evidencing is incomplete.</a:t>
                      </a:r>
                    </a:p>
                  </a:txBody>
                  <a:tcPr marL="0" marR="0" marT="0" marB="0">
                    <a:lnL>
                      <a:noFill/>
                    </a:lnL>
                    <a:lnR>
                      <a:noFill/>
                    </a:lnR>
                    <a:lnT>
                      <a:noFill/>
                    </a:lnT>
                    <a:lnB>
                      <a:noFill/>
                    </a:lnB>
                    <a:solidFill>
                      <a:srgbClr val="FFE1CC"/>
                    </a:solidFill>
                  </a:tcPr>
                </a:tc>
                <a:tc>
                  <a:txBody>
                    <a:bodyPr/>
                    <a:lstStyle/>
                    <a:p>
                      <a:pPr algn="l" fontAlgn="t"/>
                      <a:r>
                        <a:rPr lang="en-GB" sz="700" b="0" i="0" u="none" strike="noStrike" dirty="0">
                          <a:solidFill>
                            <a:srgbClr val="000000"/>
                          </a:solidFill>
                          <a:effectLst/>
                          <a:highlight>
                            <a:srgbClr val="FEF2CD"/>
                          </a:highlight>
                          <a:latin typeface="Calibri" panose="020F0502020204030204" pitchFamily="34" charset="0"/>
                        </a:rPr>
                        <a:t>The student has completed one week 9-10 challenges or other extra-curricular activities approved by their mentor to demonstrate professional or personal development.</a:t>
                      </a:r>
                    </a:p>
                  </a:txBody>
                  <a:tcPr marL="0" marR="0" marT="0" marB="0">
                    <a:lnL>
                      <a:noFill/>
                    </a:lnL>
                    <a:lnR>
                      <a:noFill/>
                    </a:lnR>
                    <a:lnT>
                      <a:noFill/>
                    </a:lnT>
                    <a:lnB>
                      <a:noFill/>
                    </a:lnB>
                    <a:solidFill>
                      <a:srgbClr val="FEF2CD"/>
                    </a:solidFill>
                  </a:tcPr>
                </a:tc>
                <a:tc>
                  <a:txBody>
                    <a:bodyPr/>
                    <a:lstStyle/>
                    <a:p>
                      <a:pPr algn="l" fontAlgn="t"/>
                      <a:r>
                        <a:rPr lang="en-GB" sz="700" b="0" i="0" u="none" strike="noStrike">
                          <a:solidFill>
                            <a:srgbClr val="000000"/>
                          </a:solidFill>
                          <a:effectLst/>
                          <a:highlight>
                            <a:srgbClr val="D1F1DA"/>
                          </a:highlight>
                          <a:latin typeface="Calibri" panose="020F0502020204030204" pitchFamily="34" charset="0"/>
                        </a:rPr>
                        <a:t>The student has completed two week 9-10 challenges or other extra-curricular activities approved by their mentor to demonstrate professional or personal development.</a:t>
                      </a:r>
                    </a:p>
                  </a:txBody>
                  <a:tcPr marL="0" marR="0" marT="0" marB="0">
                    <a:lnL>
                      <a:noFill/>
                    </a:lnL>
                    <a:lnR>
                      <a:noFill/>
                    </a:lnR>
                    <a:lnT>
                      <a:noFill/>
                    </a:lnT>
                    <a:lnB>
                      <a:noFill/>
                    </a:lnB>
                    <a:solidFill>
                      <a:srgbClr val="D1F1DA"/>
                    </a:solidFill>
                  </a:tcPr>
                </a:tc>
                <a:tc>
                  <a:txBody>
                    <a:bodyPr/>
                    <a:lstStyle/>
                    <a:p>
                      <a:pPr algn="l" fontAlgn="t"/>
                      <a:r>
                        <a:rPr lang="en-GB" sz="700" b="0" i="0" u="none" strike="noStrike">
                          <a:solidFill>
                            <a:srgbClr val="000000"/>
                          </a:solidFill>
                          <a:effectLst/>
                          <a:highlight>
                            <a:srgbClr val="DAF1F3"/>
                          </a:highlight>
                          <a:latin typeface="Calibri" panose="020F0502020204030204" pitchFamily="34" charset="0"/>
                        </a:rPr>
                        <a:t>The student has completed three week 9-10 challenges or other extra-curricular activities approved by their mentor to demonstrate professional or personal development.</a:t>
                      </a:r>
                    </a:p>
                  </a:txBody>
                  <a:tcPr marL="0" marR="0" marT="0" marB="0">
                    <a:lnL>
                      <a:noFill/>
                    </a:lnL>
                    <a:lnR>
                      <a:noFill/>
                    </a:lnR>
                    <a:lnT>
                      <a:noFill/>
                    </a:lnT>
                    <a:lnB>
                      <a:noFill/>
                    </a:lnB>
                    <a:solidFill>
                      <a:srgbClr val="DAF1F3"/>
                    </a:solidFill>
                  </a:tcPr>
                </a:tc>
                <a:tc>
                  <a:txBody>
                    <a:bodyPr/>
                    <a:lstStyle/>
                    <a:p>
                      <a:pPr algn="l" fontAlgn="t"/>
                      <a:r>
                        <a:rPr lang="en-GB" sz="700" b="0" i="0" u="none" strike="noStrike" dirty="0">
                          <a:solidFill>
                            <a:srgbClr val="000000"/>
                          </a:solidFill>
                          <a:effectLst/>
                          <a:highlight>
                            <a:srgbClr val="D9E7FD"/>
                          </a:highlight>
                          <a:latin typeface="Calibri" panose="020F0502020204030204" pitchFamily="34" charset="0"/>
                        </a:rPr>
                        <a:t>Application of knowledge and skills obtained demonstrated, or evidence of where you have contributed by sharing your knowledge with other groups (e.g. sharing your technique or approach in a workshop or lecture, sharing work in social media, etc.). And meeting all criteria in good.  </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3784070516"/>
                  </a:ext>
                </a:extLst>
              </a:tr>
              <a:tr h="166413">
                <a:tc>
                  <a:txBody>
                    <a:bodyPr/>
                    <a:lstStyle/>
                    <a:p>
                      <a:pPr algn="l" fontAlgn="t"/>
                      <a:r>
                        <a:rPr lang="en-GB" sz="700" b="0" i="0" u="none" strike="noStrike">
                          <a:solidFill>
                            <a:srgbClr val="000000"/>
                          </a:solidFill>
                          <a:effectLst/>
                          <a:highlight>
                            <a:srgbClr val="FFE1CC"/>
                          </a:highlight>
                          <a:latin typeface="Calibri" panose="020F0502020204030204" pitchFamily="34" charset="0"/>
                        </a:rPr>
                        <a:t> </a:t>
                      </a:r>
                    </a:p>
                  </a:txBody>
                  <a:tcPr marL="0" marR="0" marT="0" marB="0">
                    <a:lnL>
                      <a:noFill/>
                    </a:lnL>
                    <a:lnR>
                      <a:noFill/>
                    </a:lnR>
                    <a:lnT>
                      <a:noFill/>
                    </a:lnT>
                    <a:lnB>
                      <a:noFill/>
                    </a:lnB>
                    <a:solidFill>
                      <a:srgbClr val="FFE1CC"/>
                    </a:solidFill>
                  </a:tcPr>
                </a:tc>
                <a:tc>
                  <a:txBody>
                    <a:bodyPr/>
                    <a:lstStyle/>
                    <a:p>
                      <a:pPr algn="l" fontAlgn="t"/>
                      <a:r>
                        <a:rPr lang="en-GB" sz="700" b="0" i="0" u="none" strike="noStrike">
                          <a:solidFill>
                            <a:srgbClr val="000000"/>
                          </a:solidFill>
                          <a:effectLst/>
                          <a:highlight>
                            <a:srgbClr val="FEF2CD"/>
                          </a:highlight>
                          <a:latin typeface="Calibri" panose="020F0502020204030204" pitchFamily="34" charset="0"/>
                        </a:rPr>
                        <a:t> </a:t>
                      </a:r>
                    </a:p>
                  </a:txBody>
                  <a:tcPr marL="0" marR="0" marT="0" marB="0">
                    <a:lnL>
                      <a:noFill/>
                    </a:lnL>
                    <a:lnR>
                      <a:noFill/>
                    </a:lnR>
                    <a:lnT>
                      <a:noFill/>
                    </a:lnT>
                    <a:lnB>
                      <a:noFill/>
                    </a:lnB>
                    <a:solidFill>
                      <a:srgbClr val="FEF2CD"/>
                    </a:solidFill>
                  </a:tcPr>
                </a:tc>
                <a:tc>
                  <a:txBody>
                    <a:bodyPr/>
                    <a:lstStyle/>
                    <a:p>
                      <a:pPr algn="l" fontAlgn="t"/>
                      <a:r>
                        <a:rPr lang="en-GB" sz="700" b="0" i="0" u="none" strike="noStrike" dirty="0">
                          <a:solidFill>
                            <a:srgbClr val="000000"/>
                          </a:solidFill>
                          <a:effectLst/>
                          <a:highlight>
                            <a:srgbClr val="D1F1DA"/>
                          </a:highlight>
                          <a:latin typeface="Calibri" panose="020F0502020204030204" pitchFamily="34" charset="0"/>
                        </a:rPr>
                        <a:t> </a:t>
                      </a:r>
                    </a:p>
                  </a:txBody>
                  <a:tcPr marL="0" marR="0" marT="0" marB="0">
                    <a:lnL>
                      <a:noFill/>
                    </a:lnL>
                    <a:lnR>
                      <a:noFill/>
                    </a:lnR>
                    <a:lnT>
                      <a:noFill/>
                    </a:lnT>
                    <a:lnB>
                      <a:noFill/>
                    </a:lnB>
                    <a:solidFill>
                      <a:srgbClr val="D1F1DA"/>
                    </a:solidFill>
                  </a:tcPr>
                </a:tc>
                <a:tc>
                  <a:txBody>
                    <a:bodyPr/>
                    <a:lstStyle/>
                    <a:p>
                      <a:pPr algn="l" fontAlgn="t"/>
                      <a:r>
                        <a:rPr lang="en-GB" sz="700" b="0" i="0" u="none" strike="noStrike">
                          <a:solidFill>
                            <a:srgbClr val="000000"/>
                          </a:solidFill>
                          <a:effectLst/>
                          <a:highlight>
                            <a:srgbClr val="DAF1F3"/>
                          </a:highlight>
                          <a:latin typeface="Calibri" panose="020F0502020204030204" pitchFamily="34" charset="0"/>
                        </a:rPr>
                        <a:t> </a:t>
                      </a:r>
                    </a:p>
                  </a:txBody>
                  <a:tcPr marL="0" marR="0" marT="0" marB="0">
                    <a:lnL>
                      <a:noFill/>
                    </a:lnL>
                    <a:lnR>
                      <a:noFill/>
                    </a:lnR>
                    <a:lnT>
                      <a:noFill/>
                    </a:lnT>
                    <a:lnB>
                      <a:noFill/>
                    </a:lnB>
                    <a:solidFill>
                      <a:srgbClr val="DAF1F3"/>
                    </a:solidFill>
                  </a:tcPr>
                </a:tc>
                <a:tc>
                  <a:txBody>
                    <a:bodyPr/>
                    <a:lstStyle/>
                    <a:p>
                      <a:pPr algn="l" fontAlgn="t"/>
                      <a:r>
                        <a:rPr lang="en-GB" sz="700" b="0" i="0" u="none" strike="noStrike" dirty="0">
                          <a:solidFill>
                            <a:srgbClr val="000000"/>
                          </a:solidFill>
                          <a:effectLst/>
                          <a:highlight>
                            <a:srgbClr val="D9E7FD"/>
                          </a:highlight>
                          <a:latin typeface="Calibri" panose="020F0502020204030204" pitchFamily="34" charset="0"/>
                        </a:rPr>
                        <a:t> </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3852202193"/>
                  </a:ext>
                </a:extLst>
              </a:tr>
            </a:tbl>
          </a:graphicData>
        </a:graphic>
      </p:graphicFrame>
    </p:spTree>
    <p:extLst>
      <p:ext uri="{BB962C8B-B14F-4D97-AF65-F5344CB8AC3E}">
        <p14:creationId xmlns:p14="http://schemas.microsoft.com/office/powerpoint/2010/main" val="18470487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5">
          <a:extLst>
            <a:ext uri="{FF2B5EF4-FFF2-40B4-BE49-F238E27FC236}">
              <a16:creationId xmlns:a16="http://schemas.microsoft.com/office/drawing/2014/main" id="{2136F397-FA7C-AE85-BF48-0A347A1F91F2}"/>
            </a:ext>
          </a:extLst>
        </p:cNvPr>
        <p:cNvGrpSpPr/>
        <p:nvPr/>
      </p:nvGrpSpPr>
      <p:grpSpPr>
        <a:xfrm>
          <a:off x="0" y="0"/>
          <a:ext cx="0" cy="0"/>
          <a:chOff x="0" y="0"/>
          <a:chExt cx="0" cy="0"/>
        </a:xfrm>
      </p:grpSpPr>
      <p:sp>
        <p:nvSpPr>
          <p:cNvPr id="456" name="Google Shape;456;p48">
            <a:extLst>
              <a:ext uri="{FF2B5EF4-FFF2-40B4-BE49-F238E27FC236}">
                <a16:creationId xmlns:a16="http://schemas.microsoft.com/office/drawing/2014/main" id="{54BC4D6C-EEC3-8A50-4A5F-197D3E6D869A}"/>
              </a:ext>
            </a:extLst>
          </p:cNvPr>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2</a:t>
            </a:r>
            <a:endParaRPr/>
          </a:p>
        </p:txBody>
      </p:sp>
      <p:sp>
        <p:nvSpPr>
          <p:cNvPr id="457" name="Google Shape;457;p48">
            <a:extLst>
              <a:ext uri="{FF2B5EF4-FFF2-40B4-BE49-F238E27FC236}">
                <a16:creationId xmlns:a16="http://schemas.microsoft.com/office/drawing/2014/main" id="{86B8070A-4CAA-F798-DF6E-9D329B2663CF}"/>
              </a:ext>
            </a:extLst>
          </p:cNvPr>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2/6</a:t>
            </a:r>
            <a:endParaRPr dirty="0"/>
          </a:p>
        </p:txBody>
      </p:sp>
      <p:sp>
        <p:nvSpPr>
          <p:cNvPr id="458" name="Google Shape;458;p48">
            <a:extLst>
              <a:ext uri="{FF2B5EF4-FFF2-40B4-BE49-F238E27FC236}">
                <a16:creationId xmlns:a16="http://schemas.microsoft.com/office/drawing/2014/main" id="{17C65CAE-1ED3-1561-0DD8-B6DEC4654556}"/>
              </a:ext>
            </a:extLst>
          </p:cNvPr>
          <p:cNvSpPr txBox="1">
            <a:spLocks noGrp="1"/>
          </p:cNvSpPr>
          <p:nvPr>
            <p:ph type="body" idx="1"/>
          </p:nvPr>
        </p:nvSpPr>
        <p:spPr>
          <a:xfrm>
            <a:off x="182880" y="1069848"/>
            <a:ext cx="4222865" cy="3895200"/>
          </a:xfrm>
          <a:prstGeom prst="rect">
            <a:avLst/>
          </a:prstGeom>
        </p:spPr>
        <p:txBody>
          <a:bodyPr spcFirstLastPara="1" wrap="square" lIns="91425" tIns="91425" rIns="91425" bIns="91425" anchor="t" anchorCtr="0">
            <a:noAutofit/>
          </a:bodyPr>
          <a:lstStyle/>
          <a:p>
            <a:pPr marL="228600" lvl="0" indent="-228600" algn="l" rtl="0">
              <a:lnSpc>
                <a:spcPct val="115000"/>
              </a:lnSpc>
              <a:spcBef>
                <a:spcPts val="0"/>
              </a:spcBef>
              <a:spcAft>
                <a:spcPts val="0"/>
              </a:spcAft>
              <a:buFont typeface="+mj-lt"/>
              <a:buAutoNum type="arabicPeriod"/>
            </a:pPr>
            <a:r>
              <a:rPr lang="pl-PL" sz="1100" b="1" dirty="0">
                <a:solidFill>
                  <a:schemeClr val="lt1"/>
                </a:solidFill>
                <a:latin typeface="Helvetica Neue"/>
                <a:ea typeface="Helvetica Neue"/>
                <a:cs typeface="Helvetica Neue"/>
                <a:sym typeface="Helvetica Neue"/>
              </a:rPr>
              <a:t>Streamlit </a:t>
            </a:r>
            <a:r>
              <a:rPr lang="pl-PL" sz="1100" b="1" dirty="0" err="1">
                <a:solidFill>
                  <a:schemeClr val="lt1"/>
                </a:solidFill>
                <a:latin typeface="Helvetica Neue"/>
                <a:ea typeface="Helvetica Neue"/>
                <a:cs typeface="Helvetica Neue"/>
                <a:sym typeface="Helvetica Neue"/>
              </a:rPr>
              <a:t>app</a:t>
            </a:r>
            <a:r>
              <a:rPr lang="pl-PL" sz="1100" b="1" dirty="0">
                <a:solidFill>
                  <a:schemeClr val="lt1"/>
                </a:solidFill>
                <a:latin typeface="Helvetica Neue"/>
                <a:ea typeface="Helvetica Neue"/>
                <a:cs typeface="Helvetica Neue"/>
                <a:sym typeface="Helvetica Neue"/>
              </a:rPr>
              <a:t>:</a:t>
            </a:r>
          </a:p>
          <a:p>
            <a:pPr marL="457200" lvl="1" indent="0">
              <a:lnSpc>
                <a:spcPct val="115000"/>
              </a:lnSpc>
              <a:spcBef>
                <a:spcPts val="0"/>
              </a:spcBef>
              <a:buNone/>
            </a:pPr>
            <a:r>
              <a:rPr lang="en-GB" sz="1050" dirty="0">
                <a:solidFill>
                  <a:schemeClr val="lt1"/>
                </a:solidFill>
                <a:latin typeface="Helvetica Neue"/>
                <a:ea typeface="Helvetica Neue"/>
                <a:cs typeface="Helvetica Neue"/>
                <a:sym typeface="Helvetica Neue"/>
              </a:rPr>
              <a:t>I completed a comprehensive course titled "Streamlit: Build Data Science Apps with Python" available on Class Central. Through 13 instructional videos, I gained the essential skills and knowledge necessary to develop effective Streamlit applications.</a:t>
            </a:r>
          </a:p>
          <a:p>
            <a:pPr marL="457200" lvl="1" indent="0">
              <a:lnSpc>
                <a:spcPct val="115000"/>
              </a:lnSpc>
              <a:spcBef>
                <a:spcPts val="0"/>
              </a:spcBef>
              <a:buNone/>
            </a:pPr>
            <a:endParaRPr lang="en-GB" sz="1050" dirty="0">
              <a:solidFill>
                <a:schemeClr val="lt1"/>
              </a:solidFill>
              <a:latin typeface="Helvetica Neue"/>
              <a:ea typeface="Helvetica Neue"/>
              <a:cs typeface="Helvetica Neue"/>
              <a:sym typeface="Helvetica Neue"/>
            </a:endParaRPr>
          </a:p>
          <a:p>
            <a:pPr marL="457200" lvl="1" indent="0">
              <a:lnSpc>
                <a:spcPct val="115000"/>
              </a:lnSpc>
              <a:spcBef>
                <a:spcPts val="0"/>
              </a:spcBef>
              <a:buNone/>
            </a:pPr>
            <a:r>
              <a:rPr lang="en-GB" sz="1050" dirty="0">
                <a:solidFill>
                  <a:schemeClr val="lt1"/>
                </a:solidFill>
                <a:latin typeface="Helvetica Neue"/>
                <a:ea typeface="Helvetica Neue"/>
                <a:cs typeface="Helvetica Neue"/>
                <a:sym typeface="Helvetica Neue"/>
              </a:rPr>
              <a:t>Moreover, I took the initiative to familiarize myself with the workings of the Streamlit website. This enabled me to upload Streamlit applications </a:t>
            </a:r>
            <a:r>
              <a:rPr lang="pl-PL" sz="1050" dirty="0">
                <a:solidFill>
                  <a:schemeClr val="lt1"/>
                </a:solidFill>
                <a:latin typeface="Helvetica Neue"/>
                <a:ea typeface="Helvetica Neue"/>
                <a:cs typeface="Helvetica Neue"/>
                <a:sym typeface="Helvetica Neue"/>
              </a:rPr>
              <a:t>from</a:t>
            </a:r>
            <a:r>
              <a:rPr lang="en-GB" sz="1050" dirty="0">
                <a:solidFill>
                  <a:schemeClr val="lt1"/>
                </a:solidFill>
                <a:latin typeface="Helvetica Neue"/>
                <a:ea typeface="Helvetica Neue"/>
                <a:cs typeface="Helvetica Neue"/>
                <a:sym typeface="Helvetica Neue"/>
              </a:rPr>
              <a:t> to previous academic blocks (Year 1 Block D and Year 2 Block A) improving my LinkedIn account by showcasing my knowledge and presenting my projects in a better way. This process involved adapting the application code, creating a new GitHub repository, and generating a requirements file. As a result, anyone with the link can now access and run these applications on their computer.</a:t>
            </a:r>
          </a:p>
          <a:p>
            <a:pPr marL="457200" lvl="1" indent="0">
              <a:lnSpc>
                <a:spcPct val="115000"/>
              </a:lnSpc>
              <a:spcBef>
                <a:spcPts val="0"/>
              </a:spcBef>
              <a:buNone/>
            </a:pPr>
            <a:endParaRPr lang="en-GB" sz="1050" dirty="0">
              <a:solidFill>
                <a:schemeClr val="lt1"/>
              </a:solidFill>
              <a:latin typeface="Helvetica Neue"/>
              <a:ea typeface="Helvetica Neue"/>
              <a:cs typeface="Helvetica Neue"/>
              <a:sym typeface="Helvetica Neue"/>
            </a:endParaRPr>
          </a:p>
          <a:p>
            <a:pPr marL="457200" lvl="1" indent="0">
              <a:lnSpc>
                <a:spcPct val="115000"/>
              </a:lnSpc>
              <a:spcBef>
                <a:spcPts val="0"/>
              </a:spcBef>
              <a:buNone/>
            </a:pPr>
            <a:r>
              <a:rPr lang="en-GB" sz="1050" dirty="0">
                <a:solidFill>
                  <a:schemeClr val="lt1"/>
                </a:solidFill>
                <a:latin typeface="Helvetica Neue"/>
                <a:ea typeface="Helvetica Neue"/>
                <a:cs typeface="Helvetica Neue"/>
                <a:sym typeface="Helvetica Neue"/>
              </a:rPr>
              <a:t>Streamlit has proven to be a powerful tool, and I'm confident that the skills I've acquired will greatly benefit me in my future career.</a:t>
            </a:r>
            <a:endParaRPr lang="pl-PL" sz="1050" dirty="0">
              <a:solidFill>
                <a:schemeClr val="lt1"/>
              </a:solidFill>
              <a:latin typeface="Helvetica Neue"/>
              <a:ea typeface="Helvetica Neue"/>
              <a:cs typeface="Helvetica Neue"/>
              <a:sym typeface="Helvetica Neue"/>
            </a:endParaRPr>
          </a:p>
          <a:p>
            <a:pPr marL="0" lvl="0" indent="0" algn="l" rtl="0">
              <a:lnSpc>
                <a:spcPct val="115000"/>
              </a:lnSpc>
              <a:spcBef>
                <a:spcPts val="0"/>
              </a:spcBef>
              <a:spcAft>
                <a:spcPts val="0"/>
              </a:spcAft>
              <a:buNone/>
            </a:pPr>
            <a:r>
              <a:rPr lang="pl-PL" sz="800" i="1" dirty="0">
                <a:solidFill>
                  <a:schemeClr val="lt1"/>
                </a:solidFill>
                <a:latin typeface="Helvetica Neue"/>
                <a:sym typeface="Helvetica Neue"/>
              </a:rPr>
              <a:t>	</a:t>
            </a:r>
          </a:p>
          <a:p>
            <a:pPr marL="0" lvl="0" indent="0" algn="l" rtl="0">
              <a:lnSpc>
                <a:spcPct val="115000"/>
              </a:lnSpc>
              <a:spcBef>
                <a:spcPts val="0"/>
              </a:spcBef>
              <a:spcAft>
                <a:spcPts val="0"/>
              </a:spcAft>
              <a:buNone/>
            </a:pPr>
            <a:endParaRPr lang="en-US" sz="800" dirty="0">
              <a:solidFill>
                <a:schemeClr val="lt1"/>
              </a:solidFill>
            </a:endParaRPr>
          </a:p>
          <a:p>
            <a:pPr marL="0" lvl="0" indent="0" algn="l" rtl="0">
              <a:lnSpc>
                <a:spcPct val="115000"/>
              </a:lnSpc>
              <a:spcBef>
                <a:spcPts val="0"/>
              </a:spcBef>
              <a:spcAft>
                <a:spcPts val="0"/>
              </a:spcAft>
              <a:buNone/>
            </a:pPr>
            <a:endParaRPr lang="en-US" sz="600" i="1" dirty="0">
              <a:solidFill>
                <a:schemeClr val="lt1"/>
              </a:solidFill>
              <a:latin typeface="Helvetica Neue"/>
              <a:ea typeface="Helvetica Neue"/>
              <a:cs typeface="Helvetica Neue"/>
              <a:sym typeface="Helvetica Neue"/>
            </a:endParaRPr>
          </a:p>
        </p:txBody>
      </p:sp>
      <p:sp>
        <p:nvSpPr>
          <p:cNvPr id="459" name="Google Shape;459;p48">
            <a:extLst>
              <a:ext uri="{FF2B5EF4-FFF2-40B4-BE49-F238E27FC236}">
                <a16:creationId xmlns:a16="http://schemas.microsoft.com/office/drawing/2014/main" id="{4DD05FFB-B93A-4995-8B1B-92DE085D3624}"/>
              </a:ext>
            </a:extLst>
          </p:cNvPr>
          <p:cNvSpPr txBox="1">
            <a:spLocks noGrp="1"/>
          </p:cNvSpPr>
          <p:nvPr>
            <p:ph type="title" idx="3"/>
          </p:nvPr>
        </p:nvSpPr>
        <p:spPr>
          <a:xfrm>
            <a:off x="2049462" y="0"/>
            <a:ext cx="5368672" cy="576000"/>
          </a:xfrm>
          <a:prstGeom prst="rect">
            <a:avLst/>
          </a:prstGeom>
        </p:spPr>
        <p:txBody>
          <a:bodyPr spcFirstLastPara="1" wrap="square" lIns="91425" tIns="91425" rIns="91425" bIns="91425" anchor="ctr" anchorCtr="0">
            <a:noAutofit/>
          </a:bodyPr>
          <a:lstStyle/>
          <a:p>
            <a:r>
              <a:rPr lang="en-US" b="1" i="0" dirty="0"/>
              <a:t>Demonstrate self-exploration and personal development, good academic practices in learning how to learn and the acquisition of professional knowledge through research, </a:t>
            </a:r>
            <a:endParaRPr lang="nl-NL" dirty="0"/>
          </a:p>
          <a:p>
            <a:r>
              <a:rPr lang="en-US" b="1" i="0" dirty="0"/>
              <a:t>study, analysis, applied practice, discussion and reporting</a:t>
            </a:r>
            <a:endParaRPr lang="en-US" dirty="0"/>
          </a:p>
          <a:p>
            <a:endParaRPr lang="en-US" b="1" i="0" dirty="0"/>
          </a:p>
        </p:txBody>
      </p:sp>
      <p:sp>
        <p:nvSpPr>
          <p:cNvPr id="460" name="Google Shape;460;p48">
            <a:extLst>
              <a:ext uri="{FF2B5EF4-FFF2-40B4-BE49-F238E27FC236}">
                <a16:creationId xmlns:a16="http://schemas.microsoft.com/office/drawing/2014/main" id="{CD46A838-B62C-D920-3F5B-00B0A8EDCA72}"/>
              </a:ext>
            </a:extLst>
          </p:cNvPr>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2.0</a:t>
            </a:r>
            <a:endParaRPr dirty="0"/>
          </a:p>
        </p:txBody>
      </p:sp>
      <p:sp>
        <p:nvSpPr>
          <p:cNvPr id="461" name="Google Shape;461;p48">
            <a:extLst>
              <a:ext uri="{FF2B5EF4-FFF2-40B4-BE49-F238E27FC236}">
                <a16:creationId xmlns:a16="http://schemas.microsoft.com/office/drawing/2014/main" id="{ABDCFDD6-B0CC-A0FA-004C-2104ED2B41AC}"/>
              </a:ext>
            </a:extLst>
          </p:cNvPr>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Regularly engages in self-guided study and self-development, including active engagement in professional learning communities, studying online resources and active participation in (online) communities.</a:t>
            </a:r>
            <a:endParaRPr lang="nl-NL" dirty="0"/>
          </a:p>
        </p:txBody>
      </p:sp>
      <p:sp>
        <p:nvSpPr>
          <p:cNvPr id="462" name="Google Shape;462;p48">
            <a:extLst>
              <a:ext uri="{FF2B5EF4-FFF2-40B4-BE49-F238E27FC236}">
                <a16:creationId xmlns:a16="http://schemas.microsoft.com/office/drawing/2014/main" id="{461F93F3-10EF-613A-0BE1-F0ACC557AC61}"/>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Personal Development &amp; Academic Practice</a:t>
            </a:r>
          </a:p>
        </p:txBody>
      </p:sp>
      <p:pic>
        <p:nvPicPr>
          <p:cNvPr id="3" name="Picture 2">
            <a:extLst>
              <a:ext uri="{FF2B5EF4-FFF2-40B4-BE49-F238E27FC236}">
                <a16:creationId xmlns:a16="http://schemas.microsoft.com/office/drawing/2014/main" id="{923F10CF-DCC8-DCA7-1B75-37BB90C483A0}"/>
              </a:ext>
            </a:extLst>
          </p:cNvPr>
          <p:cNvPicPr>
            <a:picLocks noChangeAspect="1"/>
          </p:cNvPicPr>
          <p:nvPr/>
        </p:nvPicPr>
        <p:blipFill>
          <a:blip r:embed="rId3"/>
          <a:stretch>
            <a:fillRect/>
          </a:stretch>
        </p:blipFill>
        <p:spPr>
          <a:xfrm>
            <a:off x="4405745" y="1069800"/>
            <a:ext cx="4653179" cy="2614079"/>
          </a:xfrm>
          <a:prstGeom prst="rect">
            <a:avLst/>
          </a:prstGeom>
        </p:spPr>
      </p:pic>
      <p:sp>
        <p:nvSpPr>
          <p:cNvPr id="5" name="TextBox 4">
            <a:extLst>
              <a:ext uri="{FF2B5EF4-FFF2-40B4-BE49-F238E27FC236}">
                <a16:creationId xmlns:a16="http://schemas.microsoft.com/office/drawing/2014/main" id="{7D3E30A8-D1F0-6CD0-65DE-EDBA8010EADE}"/>
              </a:ext>
            </a:extLst>
          </p:cNvPr>
          <p:cNvSpPr txBox="1"/>
          <p:nvPr/>
        </p:nvSpPr>
        <p:spPr>
          <a:xfrm>
            <a:off x="4429198" y="4016686"/>
            <a:ext cx="4629726" cy="954107"/>
          </a:xfrm>
          <a:prstGeom prst="rect">
            <a:avLst/>
          </a:prstGeom>
          <a:noFill/>
        </p:spPr>
        <p:txBody>
          <a:bodyPr wrap="square">
            <a:spAutoFit/>
          </a:bodyPr>
          <a:lstStyle/>
          <a:p>
            <a:r>
              <a:rPr lang="en-GB" sz="1400" dirty="0">
                <a:solidFill>
                  <a:schemeClr val="lt1"/>
                </a:solidFill>
                <a:latin typeface="Helvetica Neue"/>
                <a:ea typeface="Helvetica Neue"/>
                <a:cs typeface="Helvetica Neue"/>
                <a:sym typeface="Helvetica Neue"/>
              </a:rPr>
              <a:t>Year 1 Block D </a:t>
            </a:r>
            <a:r>
              <a:rPr lang="pl-PL" sz="1400" dirty="0">
                <a:solidFill>
                  <a:schemeClr val="lt1"/>
                </a:solidFill>
                <a:latin typeface="Helvetica Neue"/>
                <a:ea typeface="Helvetica Neue"/>
                <a:cs typeface="Helvetica Neue"/>
                <a:sym typeface="Helvetica Neue"/>
              </a:rPr>
              <a:t>: </a:t>
            </a:r>
            <a:r>
              <a:rPr lang="en-US" dirty="0">
                <a:hlinkClick r:id="rId4"/>
              </a:rPr>
              <a:t>https://breda-municipality-safty.streamlit.app/</a:t>
            </a:r>
            <a:r>
              <a:rPr lang="pl-PL" dirty="0"/>
              <a:t> </a:t>
            </a:r>
          </a:p>
          <a:p>
            <a:r>
              <a:rPr lang="en-GB" sz="1400" dirty="0">
                <a:solidFill>
                  <a:schemeClr val="lt1"/>
                </a:solidFill>
                <a:latin typeface="Helvetica Neue"/>
                <a:ea typeface="Helvetica Neue"/>
                <a:cs typeface="Helvetica Neue"/>
                <a:sym typeface="Helvetica Neue"/>
              </a:rPr>
              <a:t>Year 2 Block A</a:t>
            </a:r>
            <a:r>
              <a:rPr lang="pl-PL" sz="1400" dirty="0">
                <a:solidFill>
                  <a:schemeClr val="lt1"/>
                </a:solidFill>
                <a:latin typeface="Helvetica Neue"/>
                <a:ea typeface="Helvetica Neue"/>
                <a:cs typeface="Helvetica Neue"/>
                <a:sym typeface="Helvetica Neue"/>
              </a:rPr>
              <a:t>: </a:t>
            </a:r>
            <a:r>
              <a:rPr lang="pl-PL" sz="1400" dirty="0">
                <a:solidFill>
                  <a:schemeClr val="lt1"/>
                </a:solidFill>
                <a:latin typeface="Helvetica Neue"/>
                <a:ea typeface="Helvetica Neue"/>
                <a:cs typeface="Helvetica Neue"/>
                <a:sym typeface="Helvetica Neue"/>
                <a:hlinkClick r:id="rId5"/>
              </a:rPr>
              <a:t>https://projects-2024-2025-vje3z2mwxy42cxtjbt7ebm.streamlit.app/</a:t>
            </a:r>
            <a:r>
              <a:rPr lang="pl-PL" sz="1400" dirty="0">
                <a:solidFill>
                  <a:schemeClr val="lt1"/>
                </a:solidFill>
                <a:latin typeface="Helvetica Neue"/>
                <a:ea typeface="Helvetica Neue"/>
                <a:cs typeface="Helvetica Neue"/>
                <a:sym typeface="Helvetica Neue"/>
              </a:rPr>
              <a:t> </a:t>
            </a:r>
            <a:endParaRPr lang="en-US" dirty="0"/>
          </a:p>
        </p:txBody>
      </p:sp>
    </p:spTree>
    <p:extLst>
      <p:ext uri="{BB962C8B-B14F-4D97-AF65-F5344CB8AC3E}">
        <p14:creationId xmlns:p14="http://schemas.microsoft.com/office/powerpoint/2010/main" val="22308098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8"/>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2</a:t>
            </a:r>
            <a:endParaRPr/>
          </a:p>
        </p:txBody>
      </p:sp>
      <p:sp>
        <p:nvSpPr>
          <p:cNvPr id="457" name="Google Shape;457;p48"/>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2/6</a:t>
            </a:r>
            <a:endParaRPr dirty="0"/>
          </a:p>
        </p:txBody>
      </p:sp>
      <p:sp>
        <p:nvSpPr>
          <p:cNvPr id="458" name="Google Shape;458;p48"/>
          <p:cNvSpPr txBox="1">
            <a:spLocks noGrp="1"/>
          </p:cNvSpPr>
          <p:nvPr>
            <p:ph type="body" idx="1"/>
          </p:nvPr>
        </p:nvSpPr>
        <p:spPr>
          <a:xfrm>
            <a:off x="182880" y="1069848"/>
            <a:ext cx="4241338" cy="3895200"/>
          </a:xfrm>
          <a:prstGeom prst="rect">
            <a:avLst/>
          </a:prstGeom>
        </p:spPr>
        <p:txBody>
          <a:bodyPr spcFirstLastPara="1" wrap="square" lIns="91425" tIns="91425" rIns="91425" bIns="91425" anchor="t" anchorCtr="0">
            <a:noAutofit/>
          </a:bodyPr>
          <a:lstStyle/>
          <a:p>
            <a:pPr marL="228600" indent="-228600">
              <a:lnSpc>
                <a:spcPct val="115000"/>
              </a:lnSpc>
              <a:buFont typeface="+mj-lt"/>
              <a:buAutoNum type="arabicPeriod"/>
            </a:pPr>
            <a:r>
              <a:rPr lang="en-GB" sz="1100" b="1" dirty="0">
                <a:solidFill>
                  <a:schemeClr val="lt1"/>
                </a:solidFill>
                <a:latin typeface="Helvetica Neue"/>
                <a:hlinkClick r:id="rId3">
                  <a:extLst>
                    <a:ext uri="{A12FA001-AC4F-418D-AE19-62706E023703}">
                      <ahyp:hlinkClr xmlns:ahyp="http://schemas.microsoft.com/office/drawing/2018/hyperlinkcolor" val="tx"/>
                    </a:ext>
                  </a:extLst>
                </a:hlinkClick>
              </a:rPr>
              <a:t>Machine Vision</a:t>
            </a:r>
            <a:endParaRPr lang="en-GB" sz="1100" b="1" dirty="0">
              <a:solidFill>
                <a:schemeClr val="lt1"/>
              </a:solidFill>
              <a:latin typeface="Helvetica Neue"/>
            </a:endParaRPr>
          </a:p>
          <a:p>
            <a:pPr marL="457200" lvl="1" indent="0">
              <a:lnSpc>
                <a:spcPct val="115000"/>
              </a:lnSpc>
              <a:spcBef>
                <a:spcPts val="0"/>
              </a:spcBef>
              <a:buNone/>
            </a:pPr>
            <a:endParaRPr lang="pl-PL" sz="1050" dirty="0">
              <a:solidFill>
                <a:schemeClr val="lt1"/>
              </a:solidFill>
              <a:latin typeface="Helvetica Neue"/>
              <a:sym typeface="Helvetica Neue"/>
            </a:endParaRPr>
          </a:p>
          <a:p>
            <a:pPr marL="457200" lvl="1" indent="0">
              <a:lnSpc>
                <a:spcPct val="115000"/>
              </a:lnSpc>
              <a:spcBef>
                <a:spcPts val="0"/>
              </a:spcBef>
              <a:buNone/>
            </a:pPr>
            <a:r>
              <a:rPr lang="en-GB" sz="1050" dirty="0">
                <a:solidFill>
                  <a:schemeClr val="lt1"/>
                </a:solidFill>
                <a:latin typeface="Helvetica Neue"/>
                <a:sym typeface="Helvetica Neue"/>
              </a:rPr>
              <a:t>I took a course on machine vision through MIT </a:t>
            </a:r>
            <a:r>
              <a:rPr lang="en-GB" sz="1050" dirty="0" err="1">
                <a:solidFill>
                  <a:schemeClr val="lt1"/>
                </a:solidFill>
                <a:latin typeface="Helvetica Neue"/>
                <a:sym typeface="Helvetica Neue"/>
              </a:rPr>
              <a:t>OpenCourseWare</a:t>
            </a:r>
            <a:r>
              <a:rPr lang="en-GB" sz="1050" dirty="0">
                <a:solidFill>
                  <a:schemeClr val="lt1"/>
                </a:solidFill>
                <a:latin typeface="Helvetica Neue"/>
                <a:sym typeface="Helvetica Neue"/>
              </a:rPr>
              <a:t>. Even though it was difficult, I did my best to understand the basics covered in the first five lectures, which included topics such as image formation, motion vision methods, and camera calibration. I watched some fragments more than once, trying to understand the topic, sometimes I reached for other sources to understand the issue. Through the learning process and active participation, I aimed to enhance my understanding of this complex subject and further my professional development in the field.</a:t>
            </a:r>
            <a:endParaRPr lang="pl-PL" sz="1050" dirty="0">
              <a:solidFill>
                <a:schemeClr val="lt1"/>
              </a:solidFill>
              <a:latin typeface="Helvetica Neue"/>
              <a:sym typeface="Helvetica Neue"/>
            </a:endParaRPr>
          </a:p>
          <a:p>
            <a:pPr marL="457200" lvl="1" indent="0">
              <a:lnSpc>
                <a:spcPct val="115000"/>
              </a:lnSpc>
              <a:spcBef>
                <a:spcPts val="0"/>
              </a:spcBef>
              <a:buNone/>
            </a:pPr>
            <a:endParaRPr lang="en-GB" sz="1050" dirty="0">
              <a:solidFill>
                <a:schemeClr val="lt1"/>
              </a:solidFill>
              <a:latin typeface="Helvetica Neue"/>
              <a:sym typeface="Helvetica Neue"/>
            </a:endParaRPr>
          </a:p>
          <a:p>
            <a:pPr marL="457200" lvl="1" indent="0">
              <a:lnSpc>
                <a:spcPct val="115000"/>
              </a:lnSpc>
              <a:spcBef>
                <a:spcPts val="0"/>
              </a:spcBef>
              <a:buNone/>
            </a:pPr>
            <a:r>
              <a:rPr lang="en-GB" sz="1050" dirty="0">
                <a:solidFill>
                  <a:schemeClr val="lt1"/>
                </a:solidFill>
                <a:latin typeface="Helvetica Neue"/>
                <a:sym typeface="Helvetica Neue"/>
              </a:rPr>
              <a:t> It was a good start, but in the future, I will continue working on this topic and aim to expand my knowledge in this area.</a:t>
            </a:r>
            <a:endParaRPr lang="en-US" sz="1050" dirty="0">
              <a:solidFill>
                <a:schemeClr val="lt1"/>
              </a:solidFill>
              <a:latin typeface="Helvetica Neue"/>
              <a:sym typeface="Helvetica Neue"/>
            </a:endParaRPr>
          </a:p>
        </p:txBody>
      </p:sp>
      <p:sp>
        <p:nvSpPr>
          <p:cNvPr id="459" name="Google Shape;459;p48"/>
          <p:cNvSpPr txBox="1">
            <a:spLocks noGrp="1"/>
          </p:cNvSpPr>
          <p:nvPr>
            <p:ph type="title" idx="3"/>
          </p:nvPr>
        </p:nvSpPr>
        <p:spPr>
          <a:xfrm>
            <a:off x="2049462" y="0"/>
            <a:ext cx="5368672" cy="576000"/>
          </a:xfrm>
          <a:prstGeom prst="rect">
            <a:avLst/>
          </a:prstGeom>
        </p:spPr>
        <p:txBody>
          <a:bodyPr spcFirstLastPara="1" wrap="square" lIns="91425" tIns="91425" rIns="91425" bIns="91425" anchor="ctr" anchorCtr="0">
            <a:noAutofit/>
          </a:bodyPr>
          <a:lstStyle/>
          <a:p>
            <a:r>
              <a:rPr lang="en-US" b="1" i="0" dirty="0"/>
              <a:t>Demonstrate self-exploration and personal development, good academic practices in learning how to learn and the acquisition of professional knowledge through research, </a:t>
            </a:r>
            <a:endParaRPr lang="nl-NL" dirty="0"/>
          </a:p>
          <a:p>
            <a:r>
              <a:rPr lang="en-US" b="1" i="0" dirty="0"/>
              <a:t>study, analysis, applied practice, discussion and reporting</a:t>
            </a:r>
            <a:endParaRPr lang="en-US" dirty="0"/>
          </a:p>
          <a:p>
            <a:endParaRPr lang="en-US" b="1" i="0" dirty="0"/>
          </a:p>
        </p:txBody>
      </p:sp>
      <p:sp>
        <p:nvSpPr>
          <p:cNvPr id="460" name="Google Shape;460;p48"/>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2.0</a:t>
            </a:r>
            <a:endParaRPr dirty="0"/>
          </a:p>
        </p:txBody>
      </p:sp>
      <p:sp>
        <p:nvSpPr>
          <p:cNvPr id="461" name="Google Shape;461;p48"/>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Regularly engages in self-guided study and self-development, including active engagement in professional learning communities, studying online resources and active participation in (online) communities.</a:t>
            </a:r>
            <a:endParaRPr lang="nl-NL" dirty="0"/>
          </a:p>
        </p:txBody>
      </p:sp>
      <p:sp>
        <p:nvSpPr>
          <p:cNvPr id="462" name="Google Shape;462;p48"/>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Personal Development &amp; Academic Practice</a:t>
            </a:r>
          </a:p>
        </p:txBody>
      </p:sp>
      <p:sp>
        <p:nvSpPr>
          <p:cNvPr id="3" name="TextBox 2">
            <a:extLst>
              <a:ext uri="{FF2B5EF4-FFF2-40B4-BE49-F238E27FC236}">
                <a16:creationId xmlns:a16="http://schemas.microsoft.com/office/drawing/2014/main" id="{7869B91F-9AE1-DF29-B550-9D5FDBF6DDF8}"/>
              </a:ext>
            </a:extLst>
          </p:cNvPr>
          <p:cNvSpPr txBox="1"/>
          <p:nvPr/>
        </p:nvSpPr>
        <p:spPr>
          <a:xfrm>
            <a:off x="665020" y="4358316"/>
            <a:ext cx="4629726" cy="523220"/>
          </a:xfrm>
          <a:prstGeom prst="rect">
            <a:avLst/>
          </a:prstGeom>
          <a:noFill/>
        </p:spPr>
        <p:txBody>
          <a:bodyPr wrap="square">
            <a:spAutoFit/>
          </a:bodyPr>
          <a:lstStyle/>
          <a:p>
            <a:r>
              <a:rPr lang="pl-PL" sz="1400" dirty="0">
                <a:solidFill>
                  <a:schemeClr val="lt1"/>
                </a:solidFill>
                <a:latin typeface="Helvetica Neue"/>
                <a:sym typeface="Helvetica Neue"/>
              </a:rPr>
              <a:t>Course:</a:t>
            </a:r>
            <a:r>
              <a:rPr lang="en-GB" sz="1400" dirty="0">
                <a:solidFill>
                  <a:schemeClr val="lt1"/>
                </a:solidFill>
                <a:latin typeface="Helvetica Neue"/>
                <a:sym typeface="Helvetica Neue"/>
              </a:rPr>
              <a:t> </a:t>
            </a:r>
            <a:r>
              <a:rPr lang="en-US" dirty="0">
                <a:hlinkClick r:id="rId4"/>
              </a:rPr>
              <a:t>https://ocw.mit.edu/courses/6-801-machine-vision-fall-2020/pages/syllabus/</a:t>
            </a:r>
            <a:r>
              <a:rPr lang="pl-PL" dirty="0"/>
              <a:t> </a:t>
            </a:r>
            <a:endParaRPr lang="en-US" dirty="0"/>
          </a:p>
        </p:txBody>
      </p:sp>
      <p:pic>
        <p:nvPicPr>
          <p:cNvPr id="5" name="Picture 4">
            <a:extLst>
              <a:ext uri="{FF2B5EF4-FFF2-40B4-BE49-F238E27FC236}">
                <a16:creationId xmlns:a16="http://schemas.microsoft.com/office/drawing/2014/main" id="{5C7C29B2-D593-9AB8-B74D-67478349C330}"/>
              </a:ext>
            </a:extLst>
          </p:cNvPr>
          <p:cNvPicPr>
            <a:picLocks noChangeAspect="1"/>
          </p:cNvPicPr>
          <p:nvPr/>
        </p:nvPicPr>
        <p:blipFill>
          <a:blip r:embed="rId5"/>
          <a:stretch>
            <a:fillRect/>
          </a:stretch>
        </p:blipFill>
        <p:spPr>
          <a:xfrm>
            <a:off x="5232411" y="1387480"/>
            <a:ext cx="3542135" cy="3301867"/>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8"/>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2</a:t>
            </a:r>
            <a:endParaRPr/>
          </a:p>
        </p:txBody>
      </p:sp>
      <p:sp>
        <p:nvSpPr>
          <p:cNvPr id="457" name="Google Shape;457;p48"/>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2/6</a:t>
            </a:r>
            <a:endParaRPr dirty="0"/>
          </a:p>
        </p:txBody>
      </p:sp>
      <p:sp>
        <p:nvSpPr>
          <p:cNvPr id="458" name="Google Shape;458;p48"/>
          <p:cNvSpPr txBox="1">
            <a:spLocks noGrp="1"/>
          </p:cNvSpPr>
          <p:nvPr>
            <p:ph type="body" idx="1"/>
          </p:nvPr>
        </p:nvSpPr>
        <p:spPr>
          <a:xfrm>
            <a:off x="182880" y="1069848"/>
            <a:ext cx="3950393" cy="3895200"/>
          </a:xfrm>
          <a:prstGeom prst="rect">
            <a:avLst/>
          </a:prstGeom>
        </p:spPr>
        <p:txBody>
          <a:bodyPr spcFirstLastPara="1" wrap="square" lIns="91425" tIns="91425" rIns="91425" bIns="91425" anchor="t" anchorCtr="0">
            <a:noAutofit/>
          </a:bodyPr>
          <a:lstStyle/>
          <a:p>
            <a:pPr marL="228600" indent="-228600">
              <a:lnSpc>
                <a:spcPct val="115000"/>
              </a:lnSpc>
              <a:buFont typeface="+mj-lt"/>
              <a:buAutoNum type="arabicPeriod"/>
            </a:pPr>
            <a:r>
              <a:rPr lang="pl-PL" sz="1050" b="1" dirty="0">
                <a:solidFill>
                  <a:schemeClr val="lt1"/>
                </a:solidFill>
                <a:latin typeface="Helvetica Neue"/>
              </a:rPr>
              <a:t>Computer vision:</a:t>
            </a:r>
            <a:endParaRPr lang="en-GB" sz="1050" b="1" dirty="0">
              <a:solidFill>
                <a:schemeClr val="lt1"/>
              </a:solidFill>
              <a:latin typeface="Helvetica Neue"/>
            </a:endParaRPr>
          </a:p>
          <a:p>
            <a:pPr marL="457200" lvl="1" indent="0">
              <a:lnSpc>
                <a:spcPct val="115000"/>
              </a:lnSpc>
              <a:spcBef>
                <a:spcPts val="0"/>
              </a:spcBef>
              <a:buNone/>
            </a:pPr>
            <a:endParaRPr lang="pl-PL" sz="1050" dirty="0">
              <a:solidFill>
                <a:schemeClr val="lt1"/>
              </a:solidFill>
              <a:latin typeface="Helvetica Neue"/>
              <a:sym typeface="Helvetica Neue"/>
            </a:endParaRPr>
          </a:p>
          <a:p>
            <a:pPr marL="457200" lvl="1" indent="0">
              <a:lnSpc>
                <a:spcPct val="115000"/>
              </a:lnSpc>
              <a:spcBef>
                <a:spcPts val="0"/>
              </a:spcBef>
              <a:buNone/>
            </a:pPr>
            <a:r>
              <a:rPr lang="en-GB" sz="1050" dirty="0">
                <a:solidFill>
                  <a:schemeClr val="lt1"/>
                </a:solidFill>
                <a:latin typeface="Helvetica Neue"/>
                <a:sym typeface="Helvetica Neue"/>
              </a:rPr>
              <a:t>I plan to do two computer vision courses. The first one teaches about computer vision basics and image processing. I'll learn how to use Python, Pillow, and OpenCV for simple image tasks and even create an image classifier. </a:t>
            </a:r>
            <a:endParaRPr lang="pl-PL" sz="1050" dirty="0">
              <a:solidFill>
                <a:schemeClr val="lt1"/>
              </a:solidFill>
              <a:latin typeface="Helvetica Neue"/>
              <a:sym typeface="Helvetica Neue"/>
            </a:endParaRPr>
          </a:p>
          <a:p>
            <a:pPr marL="457200" lvl="1" indent="0">
              <a:lnSpc>
                <a:spcPct val="115000"/>
              </a:lnSpc>
              <a:spcBef>
                <a:spcPts val="0"/>
              </a:spcBef>
              <a:buNone/>
            </a:pPr>
            <a:endParaRPr lang="pl-PL" sz="1050" dirty="0">
              <a:solidFill>
                <a:schemeClr val="lt1"/>
              </a:solidFill>
              <a:latin typeface="Helvetica Neue"/>
              <a:sym typeface="Helvetica Neue"/>
            </a:endParaRPr>
          </a:p>
          <a:p>
            <a:pPr marL="457200" lvl="1" indent="0">
              <a:lnSpc>
                <a:spcPct val="115000"/>
              </a:lnSpc>
              <a:spcBef>
                <a:spcPts val="0"/>
              </a:spcBef>
              <a:buNone/>
            </a:pPr>
            <a:r>
              <a:rPr lang="en-GB" sz="1050" dirty="0">
                <a:solidFill>
                  <a:schemeClr val="lt1"/>
                </a:solidFill>
                <a:latin typeface="Helvetica Neue"/>
                <a:sym typeface="Helvetica Neue"/>
              </a:rPr>
              <a:t>The second course is more advanced, focusing on TensorFlow. I'll dive into object detection, image segmentation, and visualization. Both courses will help me understand computer vision better and improve my skills in this area.</a:t>
            </a:r>
            <a:endParaRPr lang="en-US" sz="1050" dirty="0">
              <a:solidFill>
                <a:schemeClr val="lt1"/>
              </a:solidFill>
              <a:latin typeface="Helvetica Neue"/>
              <a:sym typeface="Helvetica Neue"/>
            </a:endParaRPr>
          </a:p>
        </p:txBody>
      </p:sp>
      <p:sp>
        <p:nvSpPr>
          <p:cNvPr id="459" name="Google Shape;459;p48"/>
          <p:cNvSpPr txBox="1">
            <a:spLocks noGrp="1"/>
          </p:cNvSpPr>
          <p:nvPr>
            <p:ph type="title" idx="3"/>
          </p:nvPr>
        </p:nvSpPr>
        <p:spPr>
          <a:xfrm>
            <a:off x="2049462" y="0"/>
            <a:ext cx="5368672" cy="576000"/>
          </a:xfrm>
          <a:prstGeom prst="rect">
            <a:avLst/>
          </a:prstGeom>
        </p:spPr>
        <p:txBody>
          <a:bodyPr spcFirstLastPara="1" wrap="square" lIns="91425" tIns="91425" rIns="91425" bIns="91425" anchor="ctr" anchorCtr="0">
            <a:noAutofit/>
          </a:bodyPr>
          <a:lstStyle/>
          <a:p>
            <a:r>
              <a:rPr lang="en-US" b="1" i="0" dirty="0"/>
              <a:t>Demonstrate self-exploration and personal development, good academic practices in learning how to learn and the acquisition of professional knowledge through research, </a:t>
            </a:r>
            <a:endParaRPr lang="nl-NL" dirty="0"/>
          </a:p>
          <a:p>
            <a:r>
              <a:rPr lang="en-US" b="1" i="0" dirty="0"/>
              <a:t>study, analysis, applied practice, discussion and reporting</a:t>
            </a:r>
            <a:endParaRPr lang="en-US" dirty="0"/>
          </a:p>
          <a:p>
            <a:endParaRPr lang="en-US" b="1" i="0" dirty="0"/>
          </a:p>
        </p:txBody>
      </p:sp>
      <p:sp>
        <p:nvSpPr>
          <p:cNvPr id="460" name="Google Shape;460;p48"/>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2.0</a:t>
            </a:r>
            <a:endParaRPr dirty="0"/>
          </a:p>
        </p:txBody>
      </p:sp>
      <p:sp>
        <p:nvSpPr>
          <p:cNvPr id="461" name="Google Shape;461;p48"/>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Regularly engages in self-guided study and self-development, including active engagement in professional learning communities, studying online resources and active participation in (online) communities.</a:t>
            </a:r>
            <a:endParaRPr lang="nl-NL" dirty="0"/>
          </a:p>
        </p:txBody>
      </p:sp>
      <p:sp>
        <p:nvSpPr>
          <p:cNvPr id="462" name="Google Shape;462;p48"/>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Personal Development &amp; Academic Practice</a:t>
            </a:r>
          </a:p>
        </p:txBody>
      </p:sp>
      <p:sp>
        <p:nvSpPr>
          <p:cNvPr id="3" name="TextBox 2">
            <a:extLst>
              <a:ext uri="{FF2B5EF4-FFF2-40B4-BE49-F238E27FC236}">
                <a16:creationId xmlns:a16="http://schemas.microsoft.com/office/drawing/2014/main" id="{6076FEEB-2536-0F6E-E4E8-C5FF10FF053A}"/>
              </a:ext>
            </a:extLst>
          </p:cNvPr>
          <p:cNvSpPr txBox="1"/>
          <p:nvPr/>
        </p:nvSpPr>
        <p:spPr>
          <a:xfrm>
            <a:off x="-69908" y="3730460"/>
            <a:ext cx="5422381" cy="1070486"/>
          </a:xfrm>
          <a:prstGeom prst="rect">
            <a:avLst/>
          </a:prstGeom>
          <a:noFill/>
        </p:spPr>
        <p:txBody>
          <a:bodyPr wrap="square">
            <a:spAutoFit/>
          </a:bodyPr>
          <a:lstStyle/>
          <a:p>
            <a:pPr marL="457200" lvl="1" indent="0">
              <a:lnSpc>
                <a:spcPct val="115000"/>
              </a:lnSpc>
              <a:spcBef>
                <a:spcPts val="0"/>
              </a:spcBef>
              <a:buNone/>
            </a:pPr>
            <a:r>
              <a:rPr lang="pl-PL" sz="1400" dirty="0">
                <a:solidFill>
                  <a:schemeClr val="lt1"/>
                </a:solidFill>
                <a:latin typeface="Helvetica Neue"/>
                <a:sym typeface="Helvetica Neue"/>
              </a:rPr>
              <a:t>Certificates : </a:t>
            </a:r>
            <a:r>
              <a:rPr lang="en-US" sz="1400" dirty="0">
                <a:solidFill>
                  <a:schemeClr val="lt1"/>
                </a:solidFill>
                <a:latin typeface="Helvetica Neue"/>
                <a:sym typeface="Helvetica Neue"/>
                <a:hlinkClick r:id="rId3"/>
              </a:rPr>
              <a:t>https://github.com/BredaUniversityADSAI/2023-24c-fai2-adsai-DominikSzewczyk224180/tree/main/Week%209-10%20challenges</a:t>
            </a:r>
            <a:r>
              <a:rPr lang="pl-PL" sz="1400" dirty="0">
                <a:solidFill>
                  <a:schemeClr val="lt1"/>
                </a:solidFill>
                <a:latin typeface="Helvetica Neue"/>
                <a:sym typeface="Helvetica Neue"/>
              </a:rPr>
              <a:t> </a:t>
            </a:r>
            <a:endParaRPr lang="en-US" sz="1400" dirty="0">
              <a:solidFill>
                <a:schemeClr val="lt1"/>
              </a:solidFill>
              <a:latin typeface="Helvetica Neue"/>
              <a:sym typeface="Helvetica Neue"/>
            </a:endParaRPr>
          </a:p>
        </p:txBody>
      </p:sp>
      <p:pic>
        <p:nvPicPr>
          <p:cNvPr id="6" name="Picture 5">
            <a:extLst>
              <a:ext uri="{FF2B5EF4-FFF2-40B4-BE49-F238E27FC236}">
                <a16:creationId xmlns:a16="http://schemas.microsoft.com/office/drawing/2014/main" id="{718514EF-5FE2-A2F2-C219-9BC46C4DBCE4}"/>
              </a:ext>
            </a:extLst>
          </p:cNvPr>
          <p:cNvPicPr>
            <a:picLocks noChangeAspect="1"/>
          </p:cNvPicPr>
          <p:nvPr/>
        </p:nvPicPr>
        <p:blipFill>
          <a:blip r:embed="rId4"/>
          <a:stretch>
            <a:fillRect/>
          </a:stretch>
        </p:blipFill>
        <p:spPr>
          <a:xfrm>
            <a:off x="4155867" y="1336308"/>
            <a:ext cx="4807890" cy="1235442"/>
          </a:xfrm>
          <a:prstGeom prst="rect">
            <a:avLst/>
          </a:prstGeom>
        </p:spPr>
      </p:pic>
      <p:pic>
        <p:nvPicPr>
          <p:cNvPr id="8" name="Picture 7">
            <a:extLst>
              <a:ext uri="{FF2B5EF4-FFF2-40B4-BE49-F238E27FC236}">
                <a16:creationId xmlns:a16="http://schemas.microsoft.com/office/drawing/2014/main" id="{5ADC2547-1437-5CA1-D03D-605151E0B4EF}"/>
              </a:ext>
            </a:extLst>
          </p:cNvPr>
          <p:cNvPicPr>
            <a:picLocks noChangeAspect="1"/>
          </p:cNvPicPr>
          <p:nvPr/>
        </p:nvPicPr>
        <p:blipFill>
          <a:blip r:embed="rId5"/>
          <a:stretch>
            <a:fillRect/>
          </a:stretch>
        </p:blipFill>
        <p:spPr>
          <a:xfrm>
            <a:off x="4155867" y="2675164"/>
            <a:ext cx="4805253" cy="1092207"/>
          </a:xfrm>
          <a:prstGeom prst="rect">
            <a:avLst/>
          </a:prstGeom>
        </p:spPr>
      </p:pic>
    </p:spTree>
    <p:extLst>
      <p:ext uri="{BB962C8B-B14F-4D97-AF65-F5344CB8AC3E}">
        <p14:creationId xmlns:p14="http://schemas.microsoft.com/office/powerpoint/2010/main" val="5352699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3</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GB" dirty="0"/>
              <a:t>Communication &amp; Presentation</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r>
              <a:rPr lang="en-US" dirty="0"/>
              <a:t>The student had a fair contribution to the teamwork and is able to explain the project processes and the outcomes.</a:t>
            </a:r>
            <a:endParaRPr lang="nl-NL"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3</a:t>
            </a:r>
            <a:endParaRPr sz="40000">
              <a:solidFill>
                <a:srgbClr val="999999"/>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3</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3/6</a:t>
            </a:r>
            <a:endParaRPr dirty="0"/>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dirty="0">
                <a:solidFill>
                  <a:schemeClr val="lt1"/>
                </a:solidFill>
                <a:latin typeface="Helvetica Neue"/>
                <a:ea typeface="Helvetica Neue"/>
                <a:cs typeface="Helvetica Neue"/>
                <a:sym typeface="Helvetica Neue"/>
              </a:rPr>
              <a:t>Show your best examples </a:t>
            </a:r>
            <a:r>
              <a:rPr lang="en-US" sz="900" b="1" i="1" dirty="0">
                <a:solidFill>
                  <a:schemeClr val="lt1"/>
                </a:solidFill>
                <a:latin typeface="Helvetica Neue"/>
                <a:ea typeface="Helvetica Neue"/>
                <a:cs typeface="Helvetica Neue"/>
                <a:sym typeface="Helvetica Neue"/>
              </a:rPr>
              <a:t>using GitHub links</a:t>
            </a:r>
            <a:r>
              <a:rPr lang="en-US" sz="900" i="1" dirty="0">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lang="en-US" sz="900" dirty="0">
              <a:solidFill>
                <a:schemeClr val="lt1"/>
              </a:solidFill>
            </a:endParaRPr>
          </a:p>
          <a:p>
            <a:pPr marL="0" lvl="0" indent="0" algn="l" rtl="0">
              <a:lnSpc>
                <a:spcPct val="115000"/>
              </a:lnSpc>
              <a:spcBef>
                <a:spcPts val="0"/>
              </a:spcBef>
              <a:spcAft>
                <a:spcPts val="0"/>
              </a:spcAft>
              <a:buNone/>
            </a:pPr>
            <a:endParaRPr lang="en-US"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3.0</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The student is able to present their project together with the performance of their Kaggle submissions.</a:t>
            </a:r>
            <a:endParaRPr lang="nl-NL" dirty="0"/>
          </a:p>
        </p:txBody>
      </p:sp>
      <p:sp>
        <p:nvSpPr>
          <p:cNvPr id="8" name="Google Shape;459;p48">
            <a:extLst>
              <a:ext uri="{FF2B5EF4-FFF2-40B4-BE49-F238E27FC236}">
                <a16:creationId xmlns:a16="http://schemas.microsoft.com/office/drawing/2014/main" id="{DE8B85CC-86BE-FFBA-5E25-9E5D1318CD48}"/>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r>
              <a:rPr lang="en-US" i="0" dirty="0"/>
              <a:t>The student had a fair contribution to the teamwork and is able to explain the project processes and the outcomes.</a:t>
            </a:r>
            <a:endParaRPr lang="nl-NL" dirty="0"/>
          </a:p>
        </p:txBody>
      </p:sp>
      <p:sp>
        <p:nvSpPr>
          <p:cNvPr id="4" name="Google Shape;462;p48">
            <a:extLst>
              <a:ext uri="{FF2B5EF4-FFF2-40B4-BE49-F238E27FC236}">
                <a16:creationId xmlns:a16="http://schemas.microsoft.com/office/drawing/2014/main" id="{4B1AFA75-0BFC-2AF2-8AED-33D45D7F8644}"/>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1100" dirty="0"/>
              <a:t>Communication &amp; Presentation</a:t>
            </a:r>
            <a:endParaRPr lang="en-US" dirty="0"/>
          </a:p>
        </p:txBody>
      </p:sp>
      <p:graphicFrame>
        <p:nvGraphicFramePr>
          <p:cNvPr id="3" name="Table 2">
            <a:extLst>
              <a:ext uri="{FF2B5EF4-FFF2-40B4-BE49-F238E27FC236}">
                <a16:creationId xmlns:a16="http://schemas.microsoft.com/office/drawing/2014/main" id="{B6BC44C4-7CB4-5F37-E85D-A5FBCE4DE5D8}"/>
              </a:ext>
            </a:extLst>
          </p:cNvPr>
          <p:cNvGraphicFramePr>
            <a:graphicFrameLocks noGrp="1"/>
          </p:cNvGraphicFramePr>
          <p:nvPr>
            <p:extLst>
              <p:ext uri="{D42A27DB-BD31-4B8C-83A1-F6EECF244321}">
                <p14:modId xmlns:p14="http://schemas.microsoft.com/office/powerpoint/2010/main" val="3136498917"/>
              </p:ext>
            </p:extLst>
          </p:nvPr>
        </p:nvGraphicFramePr>
        <p:xfrm>
          <a:off x="228600" y="1152000"/>
          <a:ext cx="7735186" cy="2180115"/>
        </p:xfrm>
        <a:graphic>
          <a:graphicData uri="http://schemas.openxmlformats.org/drawingml/2006/table">
            <a:tbl>
              <a:tblPr/>
              <a:tblGrid>
                <a:gridCol w="1505884">
                  <a:extLst>
                    <a:ext uri="{9D8B030D-6E8A-4147-A177-3AD203B41FA5}">
                      <a16:colId xmlns:a16="http://schemas.microsoft.com/office/drawing/2014/main" val="2419626810"/>
                    </a:ext>
                  </a:extLst>
                </a:gridCol>
                <a:gridCol w="1533943">
                  <a:extLst>
                    <a:ext uri="{9D8B030D-6E8A-4147-A177-3AD203B41FA5}">
                      <a16:colId xmlns:a16="http://schemas.microsoft.com/office/drawing/2014/main" val="4004769913"/>
                    </a:ext>
                  </a:extLst>
                </a:gridCol>
                <a:gridCol w="1524588">
                  <a:extLst>
                    <a:ext uri="{9D8B030D-6E8A-4147-A177-3AD203B41FA5}">
                      <a16:colId xmlns:a16="http://schemas.microsoft.com/office/drawing/2014/main" val="412238769"/>
                    </a:ext>
                  </a:extLst>
                </a:gridCol>
                <a:gridCol w="1636828">
                  <a:extLst>
                    <a:ext uri="{9D8B030D-6E8A-4147-A177-3AD203B41FA5}">
                      <a16:colId xmlns:a16="http://schemas.microsoft.com/office/drawing/2014/main" val="3459021862"/>
                    </a:ext>
                  </a:extLst>
                </a:gridCol>
                <a:gridCol w="1533943">
                  <a:extLst>
                    <a:ext uri="{9D8B030D-6E8A-4147-A177-3AD203B41FA5}">
                      <a16:colId xmlns:a16="http://schemas.microsoft.com/office/drawing/2014/main" val="2039475342"/>
                    </a:ext>
                  </a:extLst>
                </a:gridCol>
              </a:tblGrid>
              <a:tr h="1152473">
                <a:tc>
                  <a:txBody>
                    <a:bodyPr/>
                    <a:lstStyle/>
                    <a:p>
                      <a:pPr algn="l" fontAlgn="t"/>
                      <a:r>
                        <a:rPr lang="en-GB" sz="700" b="0" i="0" u="none" strike="noStrike" dirty="0">
                          <a:solidFill>
                            <a:srgbClr val="000000"/>
                          </a:solidFill>
                          <a:effectLst/>
                          <a:highlight>
                            <a:srgbClr val="FFE1CC"/>
                          </a:highlight>
                          <a:latin typeface="Calibri" panose="020F0502020204030204" pitchFamily="34" charset="0"/>
                        </a:rPr>
                        <a:t>The student is part of the final presentation and is able to explain one team Kaggle submission to an audience. Participates in the presentation workshops. </a:t>
                      </a:r>
                    </a:p>
                  </a:txBody>
                  <a:tcPr marL="0" marR="0" marT="0" marB="0">
                    <a:lnL>
                      <a:noFill/>
                    </a:lnL>
                    <a:lnR>
                      <a:noFill/>
                    </a:lnR>
                    <a:lnT>
                      <a:noFill/>
                    </a:lnT>
                    <a:lnB>
                      <a:noFill/>
                    </a:lnB>
                    <a:solidFill>
                      <a:srgbClr val="FFE1CC"/>
                    </a:solidFill>
                  </a:tcPr>
                </a:tc>
                <a:tc>
                  <a:txBody>
                    <a:bodyPr/>
                    <a:lstStyle/>
                    <a:p>
                      <a:pPr algn="l" fontAlgn="t"/>
                      <a:r>
                        <a:rPr lang="en-GB" sz="700" b="0" i="0" u="none" strike="noStrike" dirty="0">
                          <a:solidFill>
                            <a:srgbClr val="000000"/>
                          </a:solidFill>
                          <a:effectLst/>
                          <a:highlight>
                            <a:srgbClr val="FEF2CD"/>
                          </a:highlight>
                          <a:latin typeface="Calibri" panose="020F0502020204030204" pitchFamily="34" charset="0"/>
                        </a:rPr>
                        <a:t>The student is able to describe the objective of the project. Moreover</a:t>
                      </a:r>
                      <a:r>
                        <a:rPr lang="en-GB" sz="700" b="1" i="0" u="none" strike="noStrike" dirty="0">
                          <a:solidFill>
                            <a:srgbClr val="000000"/>
                          </a:solidFill>
                          <a:effectLst/>
                          <a:highlight>
                            <a:srgbClr val="FEF2CD"/>
                          </a:highlight>
                          <a:latin typeface="Calibri" panose="020F0502020204030204" pitchFamily="34" charset="0"/>
                        </a:rPr>
                        <a:t>, </a:t>
                      </a:r>
                      <a:r>
                        <a:rPr lang="en-GB" sz="700" b="0" i="0" u="none" strike="noStrike" dirty="0">
                          <a:solidFill>
                            <a:srgbClr val="000000"/>
                          </a:solidFill>
                          <a:effectLst/>
                          <a:highlight>
                            <a:srgbClr val="FEF2CD"/>
                          </a:highlight>
                          <a:latin typeface="Calibri" panose="020F0502020204030204" pitchFamily="34" charset="0"/>
                        </a:rPr>
                        <a:t>the student is able to prepare a well-organized presentation with easy-to-read slides. Brings issues to the table during standup sessions when necessary. And meeting all criteria in poor.</a:t>
                      </a:r>
                    </a:p>
                  </a:txBody>
                  <a:tcPr marL="0" marR="0" marT="0" marB="0">
                    <a:lnL>
                      <a:noFill/>
                    </a:lnL>
                    <a:lnR>
                      <a:noFill/>
                    </a:lnR>
                    <a:lnT>
                      <a:noFill/>
                    </a:lnT>
                    <a:lnB>
                      <a:noFill/>
                    </a:lnB>
                    <a:solidFill>
                      <a:srgbClr val="FEF2CD"/>
                    </a:solidFill>
                  </a:tcPr>
                </a:tc>
                <a:tc>
                  <a:txBody>
                    <a:bodyPr/>
                    <a:lstStyle/>
                    <a:p>
                      <a:pPr algn="l" fontAlgn="t"/>
                      <a:r>
                        <a:rPr lang="en-GB" sz="700" b="0" i="0" u="none" strike="noStrike" dirty="0">
                          <a:solidFill>
                            <a:srgbClr val="000000"/>
                          </a:solidFill>
                          <a:effectLst/>
                          <a:highlight>
                            <a:srgbClr val="D1F1DA"/>
                          </a:highlight>
                          <a:latin typeface="Calibri" panose="020F0502020204030204" pitchFamily="34" charset="0"/>
                        </a:rPr>
                        <a:t>The student exhibits knowledge of natural language processing by clearly explaining project details such as preprocessing, algorithms and evaluation. And meeting all criteria in insufficient.</a:t>
                      </a:r>
                    </a:p>
                  </a:txBody>
                  <a:tcPr marL="0" marR="0" marT="0" marB="0">
                    <a:lnL>
                      <a:noFill/>
                    </a:lnL>
                    <a:lnR>
                      <a:noFill/>
                    </a:lnR>
                    <a:lnT>
                      <a:noFill/>
                    </a:lnT>
                    <a:lnB>
                      <a:noFill/>
                    </a:lnB>
                    <a:solidFill>
                      <a:srgbClr val="D1F1DA"/>
                    </a:solidFill>
                  </a:tcPr>
                </a:tc>
                <a:tc>
                  <a:txBody>
                    <a:bodyPr/>
                    <a:lstStyle/>
                    <a:p>
                      <a:pPr algn="l" rtl="0" fontAlgn="t"/>
                      <a:r>
                        <a:rPr lang="en-GB" sz="700" b="0" i="0" u="none" strike="noStrike" dirty="0">
                          <a:solidFill>
                            <a:srgbClr val="000000"/>
                          </a:solidFill>
                          <a:effectLst/>
                          <a:highlight>
                            <a:srgbClr val="DAF1F3"/>
                          </a:highlight>
                          <a:latin typeface="Calibri" panose="020F0502020204030204" pitchFamily="34" charset="0"/>
                        </a:rPr>
                        <a:t>The student is able to present and describe their best submission and at least two other submissions that led to the best submission, together with valid reasons for the iterations. Moreover, the student discusses whether the results of the iterations match their expectations. And meeting all criteria in sufficient.</a:t>
                      </a:r>
                    </a:p>
                  </a:txBody>
                  <a:tcPr marL="0" marR="0" marT="0" marB="0">
                    <a:lnL>
                      <a:noFill/>
                    </a:lnL>
                    <a:lnR>
                      <a:noFill/>
                    </a:lnR>
                    <a:lnT>
                      <a:noFill/>
                    </a:lnT>
                    <a:lnB>
                      <a:noFill/>
                    </a:lnB>
                    <a:solidFill>
                      <a:srgbClr val="DAF1F3"/>
                    </a:solidFill>
                  </a:tcPr>
                </a:tc>
                <a:tc>
                  <a:txBody>
                    <a:bodyPr/>
                    <a:lstStyle/>
                    <a:p>
                      <a:pPr algn="l" fontAlgn="t"/>
                      <a:r>
                        <a:rPr lang="en-GB" sz="700" b="0" i="0" u="none" strike="noStrike" dirty="0">
                          <a:solidFill>
                            <a:srgbClr val="000000"/>
                          </a:solidFill>
                          <a:effectLst/>
                          <a:highlight>
                            <a:srgbClr val="D9E7FD"/>
                          </a:highlight>
                          <a:latin typeface="Calibri" panose="020F0502020204030204" pitchFamily="34" charset="0"/>
                        </a:rPr>
                        <a:t>The student is able to describe the best team submission and their personal contribution to it during the presentation. The student had a fair contribution to the quality of the teamwork by clear communication, evidenced by peer review. The student is able to provide constructive feedback to other groups during the final presentations. And meeting all criteria in good.</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3564261154"/>
                  </a:ext>
                </a:extLst>
              </a:tr>
              <a:tr h="1027642">
                <a:tc>
                  <a:txBody>
                    <a:bodyPr/>
                    <a:lstStyle/>
                    <a:p>
                      <a:pPr algn="l" fontAlgn="t"/>
                      <a:r>
                        <a:rPr lang="en-GB" sz="700" b="0" i="0" u="none" strike="noStrike" dirty="0">
                          <a:solidFill>
                            <a:srgbClr val="000000"/>
                          </a:solidFill>
                          <a:effectLst/>
                          <a:highlight>
                            <a:srgbClr val="FFE1CC"/>
                          </a:highlight>
                          <a:latin typeface="Calibri" panose="020F0502020204030204" pitchFamily="34" charset="0"/>
                        </a:rPr>
                        <a:t> </a:t>
                      </a:r>
                      <a:r>
                        <a:rPr lang="en-GB" sz="700" b="0" i="0" u="none" strike="noStrike" dirty="0">
                          <a:solidFill>
                            <a:srgbClr val="000000"/>
                          </a:solidFill>
                          <a:effectLst/>
                          <a:latin typeface="Calibri" panose="020F0502020204030204" pitchFamily="34" charset="0"/>
                        </a:rPr>
                        <a:t>I actively participated in the final presentation, and I took part in the presentation workshops</a:t>
                      </a:r>
                      <a:endParaRPr lang="en-GB" sz="700" b="0" i="0" u="none" strike="noStrike" dirty="0">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l" fontAlgn="t"/>
                      <a:r>
                        <a:rPr lang="en-GB" sz="700" b="0" i="0" u="none" strike="noStrike" dirty="0">
                          <a:solidFill>
                            <a:srgbClr val="000000"/>
                          </a:solidFill>
                          <a:effectLst/>
                          <a:highlight>
                            <a:srgbClr val="FEF2CD"/>
                          </a:highlight>
                          <a:latin typeface="Calibri" panose="020F0502020204030204" pitchFamily="34" charset="0"/>
                        </a:rPr>
                        <a:t> </a:t>
                      </a:r>
                      <a:r>
                        <a:rPr lang="pl-PL" sz="700" b="0" i="0" u="none" strike="noStrike" dirty="0">
                          <a:solidFill>
                            <a:srgbClr val="000000"/>
                          </a:solidFill>
                          <a:effectLst/>
                          <a:highlight>
                            <a:srgbClr val="FEF2CD"/>
                          </a:highlight>
                          <a:latin typeface="Calibri" panose="020F0502020204030204" pitchFamily="34" charset="0"/>
                        </a:rPr>
                        <a:t>I </a:t>
                      </a:r>
                      <a:r>
                        <a:rPr lang="en-GB" sz="700" b="0" i="0" u="none" strike="noStrike" dirty="0">
                          <a:solidFill>
                            <a:srgbClr val="000000"/>
                          </a:solidFill>
                          <a:effectLst/>
                          <a:latin typeface="Calibri" panose="020F0502020204030204" pitchFamily="34" charset="0"/>
                        </a:rPr>
                        <a:t>I can clearly describe the project's objective and create a well-organized presentation with slides that are easy to follow. During standup sessions, I make sure to bring up any issues that need addressing</a:t>
                      </a:r>
                      <a:r>
                        <a:rPr lang="pl-PL" sz="700" b="0" i="0" u="none" strike="noStrike" dirty="0">
                          <a:solidFill>
                            <a:srgbClr val="000000"/>
                          </a:solidFill>
                          <a:effectLst/>
                          <a:latin typeface="Calibri" panose="020F0502020204030204" pitchFamily="34" charset="0"/>
                        </a:rPr>
                        <a:t>.</a:t>
                      </a:r>
                      <a:endParaRPr lang="en-GB" sz="700" b="0" i="0" u="none" strike="noStrike" dirty="0">
                        <a:solidFill>
                          <a:srgbClr val="000000"/>
                        </a:solidFill>
                        <a:effectLst/>
                        <a:highlight>
                          <a:srgbClr val="FEF2CD"/>
                        </a:highlight>
                        <a:latin typeface="Calibri" panose="020F0502020204030204" pitchFamily="34" charset="0"/>
                      </a:endParaRPr>
                    </a:p>
                  </a:txBody>
                  <a:tcPr marL="0" marR="0" marT="0" marB="0">
                    <a:lnL>
                      <a:noFill/>
                    </a:lnL>
                    <a:lnR>
                      <a:noFill/>
                    </a:lnR>
                    <a:lnT>
                      <a:noFill/>
                    </a:lnT>
                    <a:lnB>
                      <a:noFill/>
                    </a:lnB>
                    <a:solidFill>
                      <a:srgbClr val="FEF2CD"/>
                    </a:solidFill>
                  </a:tcPr>
                </a:tc>
                <a:tc>
                  <a:txBody>
                    <a:bodyPr/>
                    <a:lstStyle/>
                    <a:p>
                      <a:pPr algn="l" fontAlgn="t"/>
                      <a:r>
                        <a:rPr lang="en-GB" sz="700" b="0" i="0" u="none" strike="noStrike" dirty="0">
                          <a:solidFill>
                            <a:srgbClr val="000000"/>
                          </a:solidFill>
                          <a:effectLst/>
                          <a:highlight>
                            <a:srgbClr val="D1F1DA"/>
                          </a:highlight>
                          <a:latin typeface="Calibri" panose="020F0502020204030204" pitchFamily="34" charset="0"/>
                        </a:rPr>
                        <a:t> </a:t>
                      </a:r>
                      <a:r>
                        <a:rPr lang="en-GB" sz="700" b="0" i="0" u="none" strike="noStrike" dirty="0">
                          <a:solidFill>
                            <a:srgbClr val="000000"/>
                          </a:solidFill>
                          <a:effectLst/>
                          <a:latin typeface="Calibri" panose="020F0502020204030204" pitchFamily="34" charset="0"/>
                        </a:rPr>
                        <a:t>I can confidently explain project details like preprocessing, algorithms, and evaluation methods, showcasing my understanding of natural language processing.</a:t>
                      </a:r>
                      <a:endParaRPr lang="en-GB" sz="700" b="0" i="0" u="none" strike="noStrike" dirty="0">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algn="l" rtl="0" fontAlgn="t"/>
                      <a:r>
                        <a:rPr lang="en-GB" sz="700" b="0" i="0" u="none" strike="noStrike" dirty="0">
                          <a:solidFill>
                            <a:srgbClr val="000000"/>
                          </a:solidFill>
                          <a:effectLst/>
                          <a:highlight>
                            <a:srgbClr val="DAF1F3"/>
                          </a:highlight>
                          <a:latin typeface="Calibri" panose="020F0502020204030204" pitchFamily="34" charset="0"/>
                        </a:rPr>
                        <a:t> </a:t>
                      </a:r>
                      <a:r>
                        <a:rPr lang="en-GB" sz="700" b="0" i="0" u="none" strike="noStrike" dirty="0">
                          <a:solidFill>
                            <a:srgbClr val="000000"/>
                          </a:solidFill>
                          <a:effectLst/>
                          <a:latin typeface="Calibri" panose="020F0502020204030204" pitchFamily="34" charset="0"/>
                        </a:rPr>
                        <a:t>I can present and describe my best submission along with at least two other submissions that contributed to its success, providing reasons for the iterations made. Additionally, I discuss whether the results of these iterations align with my expectations. </a:t>
                      </a:r>
                      <a:endParaRPr lang="en-GB" sz="700" b="0" i="0" u="none" strike="noStrike" dirty="0">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algn="l" fontAlgn="t"/>
                      <a:r>
                        <a:rPr lang="en-GB" sz="700" b="0" i="0" u="none" strike="noStrike" dirty="0">
                          <a:solidFill>
                            <a:srgbClr val="000000"/>
                          </a:solidFill>
                          <a:effectLst/>
                          <a:highlight>
                            <a:srgbClr val="D9E7FD"/>
                          </a:highlight>
                          <a:latin typeface="Calibri" panose="020F0502020204030204" pitchFamily="34" charset="0"/>
                        </a:rPr>
                        <a:t> </a:t>
                      </a:r>
                      <a:r>
                        <a:rPr lang="en-GB" sz="700" b="0" i="0" u="none" strike="noStrike" dirty="0">
                          <a:solidFill>
                            <a:srgbClr val="000000"/>
                          </a:solidFill>
                          <a:effectLst/>
                          <a:latin typeface="Calibri" panose="020F0502020204030204" pitchFamily="34" charset="0"/>
                        </a:rPr>
                        <a:t>During the presentation, I can describe our team's best submission and my personal contribution to it. I believe I made a fair contribution to the quality of teamwork through clear communication, as indicated by peer reviews. Additionally, I am capable of offering constructive feedback to other groups during the final presentations.</a:t>
                      </a:r>
                      <a:endParaRPr lang="en-GB" sz="700" b="0" i="0" u="none" strike="noStrike" dirty="0">
                        <a:solidFill>
                          <a:srgbClr val="000000"/>
                        </a:solidFill>
                        <a:effectLst/>
                        <a:highlight>
                          <a:srgbClr val="D9E7FD"/>
                        </a:highlight>
                        <a:latin typeface="Calibri" panose="020F0502020204030204" pitchFamily="34" charset="0"/>
                      </a:endParaRP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2404470148"/>
                  </a:ext>
                </a:extLst>
              </a:tr>
            </a:tbl>
          </a:graphicData>
        </a:graphic>
      </p:graphicFrame>
      <p:sp>
        <p:nvSpPr>
          <p:cNvPr id="5" name="TextBox 4">
            <a:extLst>
              <a:ext uri="{FF2B5EF4-FFF2-40B4-BE49-F238E27FC236}">
                <a16:creationId xmlns:a16="http://schemas.microsoft.com/office/drawing/2014/main" id="{21FCB806-E744-E740-828F-270C44FAAB2D}"/>
              </a:ext>
            </a:extLst>
          </p:cNvPr>
          <p:cNvSpPr txBox="1"/>
          <p:nvPr/>
        </p:nvSpPr>
        <p:spPr>
          <a:xfrm>
            <a:off x="269009" y="3469686"/>
            <a:ext cx="4629726" cy="430887"/>
          </a:xfrm>
          <a:prstGeom prst="rect">
            <a:avLst/>
          </a:prstGeom>
          <a:noFill/>
        </p:spPr>
        <p:txBody>
          <a:bodyPr wrap="square">
            <a:spAutoFit/>
          </a:bodyPr>
          <a:lstStyle/>
          <a:p>
            <a:r>
              <a:rPr lang="pl-PL" sz="1100" dirty="0">
                <a:solidFill>
                  <a:schemeClr val="bg1"/>
                </a:solidFill>
              </a:rPr>
              <a:t>P</a:t>
            </a:r>
            <a:r>
              <a:rPr lang="en-GB" sz="1100" dirty="0">
                <a:solidFill>
                  <a:schemeClr val="bg1"/>
                </a:solidFill>
              </a:rPr>
              <a:t>resentation</a:t>
            </a:r>
            <a:r>
              <a:rPr lang="pl-PL" sz="1100" dirty="0">
                <a:solidFill>
                  <a:schemeClr val="bg1"/>
                </a:solidFill>
              </a:rPr>
              <a:t>: </a:t>
            </a:r>
            <a:r>
              <a:rPr lang="pl-PL" sz="1100" dirty="0">
                <a:solidFill>
                  <a:schemeClr val="bg1"/>
                </a:solidFill>
                <a:hlinkClick r:id="rId3"/>
              </a:rPr>
              <a:t>https://github.com/BredaUniversityADSAI/2023-24c-fai2-adsai-group-group2/blob/main/deliverables/Presentation_group2.pptx</a:t>
            </a:r>
            <a:r>
              <a:rPr lang="pl-PL" sz="1100" dirty="0">
                <a:solidFill>
                  <a:schemeClr val="bg1"/>
                </a:solidFill>
              </a:rPr>
              <a:t> </a:t>
            </a:r>
            <a:endParaRPr lang="en-US" sz="1100" dirty="0">
              <a:solidFill>
                <a:schemeClr val="bg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4</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dirty="0"/>
              <a:t>Natural Language Processing</a:t>
            </a:r>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r>
              <a:rPr lang="en-US" dirty="0"/>
              <a:t>The student can pre-process linguistic data and is able to </a:t>
            </a:r>
            <a:r>
              <a:rPr lang="en-US" dirty="0" err="1"/>
              <a:t>to</a:t>
            </a:r>
            <a:r>
              <a:rPr lang="en-US" dirty="0"/>
              <a:t> develop natural language processing models.</a:t>
            </a:r>
            <a:endParaRPr lang="nl-NL"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4</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41115616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4</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4/6</a:t>
            </a:r>
            <a:endParaRPr dirty="0"/>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dirty="0">
                <a:solidFill>
                  <a:schemeClr val="lt1"/>
                </a:solidFill>
                <a:latin typeface="Helvetica Neue"/>
                <a:ea typeface="Helvetica Neue"/>
                <a:cs typeface="Helvetica Neue"/>
                <a:sym typeface="Helvetica Neue"/>
              </a:rPr>
              <a:t>Show your best examples </a:t>
            </a:r>
            <a:r>
              <a:rPr lang="en-US" sz="900" b="1" i="1" dirty="0">
                <a:solidFill>
                  <a:schemeClr val="lt1"/>
                </a:solidFill>
                <a:latin typeface="Helvetica Neue"/>
                <a:ea typeface="Helvetica Neue"/>
                <a:cs typeface="Helvetica Neue"/>
                <a:sym typeface="Helvetica Neue"/>
              </a:rPr>
              <a:t>using GitHub links</a:t>
            </a:r>
            <a:r>
              <a:rPr lang="en-US" sz="900" i="1" dirty="0">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lang="en-US" sz="900" dirty="0">
              <a:solidFill>
                <a:schemeClr val="lt1"/>
              </a:solidFill>
            </a:endParaRPr>
          </a:p>
          <a:p>
            <a:pPr marL="0" lvl="0" indent="0" algn="l" rtl="0">
              <a:lnSpc>
                <a:spcPct val="115000"/>
              </a:lnSpc>
              <a:spcBef>
                <a:spcPts val="0"/>
              </a:spcBef>
              <a:spcAft>
                <a:spcPts val="0"/>
              </a:spcAft>
              <a:buNone/>
            </a:pPr>
            <a:r>
              <a:rPr lang="en-US" sz="700" i="1" dirty="0">
                <a:solidFill>
                  <a:schemeClr val="lt1"/>
                </a:solidFill>
                <a:latin typeface="Helvetica Neue"/>
                <a:ea typeface="Helvetica Neue"/>
                <a:cs typeface="Helvetica Neue"/>
                <a:sym typeface="Helvetica Neue"/>
              </a:rPr>
              <a:t>https://github.com/BredaUniversityADSAI/2023-24c-fai2-adsai-DominikSzewczyk224180/tree/main/Natural%20Language%20procesing/Word%20embeddings</a:t>
            </a: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4.1</a:t>
            </a:r>
            <a:endParaRPr lang="en-US"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The student is able to work with linguistic data and process the data in a manner that fits the project.</a:t>
            </a:r>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0"/>
            <a:ext cx="3524744" cy="576000"/>
          </a:xfrm>
          <a:prstGeom prst="rect">
            <a:avLst/>
          </a:prstGeom>
        </p:spPr>
        <p:txBody>
          <a:bodyPr spcFirstLastPara="1" wrap="square" lIns="91425" tIns="91425" rIns="91425" bIns="91425" anchor="ctr" anchorCtr="0">
            <a:noAutofit/>
          </a:bodyPr>
          <a:lstStyle/>
          <a:p>
            <a:r>
              <a:rPr lang="en-US" sz="1100" dirty="0"/>
              <a:t>Natural Language Processing</a:t>
            </a:r>
          </a:p>
        </p:txBody>
      </p:sp>
      <p:sp>
        <p:nvSpPr>
          <p:cNvPr id="4" name="Google Shape;459;p48">
            <a:extLst>
              <a:ext uri="{FF2B5EF4-FFF2-40B4-BE49-F238E27FC236}">
                <a16:creationId xmlns:a16="http://schemas.microsoft.com/office/drawing/2014/main" id="{DF712CDF-A13F-0749-18B9-BB5188306C34}"/>
              </a:ext>
            </a:extLst>
          </p:cNvPr>
          <p:cNvSpPr txBox="1">
            <a:spLocks noGrp="1"/>
          </p:cNvSpPr>
          <p:nvPr>
            <p:ph type="title" idx="3"/>
          </p:nvPr>
        </p:nvSpPr>
        <p:spPr>
          <a:xfrm>
            <a:off x="3277579" y="-6080"/>
            <a:ext cx="4206300" cy="576000"/>
          </a:xfrm>
          <a:prstGeom prst="rect">
            <a:avLst/>
          </a:prstGeom>
        </p:spPr>
        <p:txBody>
          <a:bodyPr spcFirstLastPara="1" wrap="square" lIns="91425" tIns="91425" rIns="91425" bIns="91425" anchor="ctr" anchorCtr="0">
            <a:noAutofit/>
          </a:bodyPr>
          <a:lstStyle/>
          <a:p>
            <a:r>
              <a:rPr lang="en-US" i="0" dirty="0"/>
              <a:t>The student can pre-process linguistic data and is able to to develop natural language processing models.</a:t>
            </a:r>
            <a:endParaRPr lang="nl-NL" dirty="0"/>
          </a:p>
        </p:txBody>
      </p:sp>
      <p:graphicFrame>
        <p:nvGraphicFramePr>
          <p:cNvPr id="5" name="Table 4">
            <a:extLst>
              <a:ext uri="{FF2B5EF4-FFF2-40B4-BE49-F238E27FC236}">
                <a16:creationId xmlns:a16="http://schemas.microsoft.com/office/drawing/2014/main" id="{62DD9499-BFB4-E880-7476-E1E53A67FAB8}"/>
              </a:ext>
            </a:extLst>
          </p:cNvPr>
          <p:cNvGraphicFramePr>
            <a:graphicFrameLocks noGrp="1"/>
          </p:cNvGraphicFramePr>
          <p:nvPr>
            <p:extLst>
              <p:ext uri="{D42A27DB-BD31-4B8C-83A1-F6EECF244321}">
                <p14:modId xmlns:p14="http://schemas.microsoft.com/office/powerpoint/2010/main" val="2630345751"/>
              </p:ext>
            </p:extLst>
          </p:nvPr>
        </p:nvGraphicFramePr>
        <p:xfrm>
          <a:off x="182880" y="1145920"/>
          <a:ext cx="7474065" cy="2223413"/>
        </p:xfrm>
        <a:graphic>
          <a:graphicData uri="http://schemas.openxmlformats.org/drawingml/2006/table">
            <a:tbl>
              <a:tblPr/>
              <a:tblGrid>
                <a:gridCol w="1455048">
                  <a:extLst>
                    <a:ext uri="{9D8B030D-6E8A-4147-A177-3AD203B41FA5}">
                      <a16:colId xmlns:a16="http://schemas.microsoft.com/office/drawing/2014/main" val="84818532"/>
                    </a:ext>
                  </a:extLst>
                </a:gridCol>
                <a:gridCol w="1482160">
                  <a:extLst>
                    <a:ext uri="{9D8B030D-6E8A-4147-A177-3AD203B41FA5}">
                      <a16:colId xmlns:a16="http://schemas.microsoft.com/office/drawing/2014/main" val="679209482"/>
                    </a:ext>
                  </a:extLst>
                </a:gridCol>
                <a:gridCol w="1473123">
                  <a:extLst>
                    <a:ext uri="{9D8B030D-6E8A-4147-A177-3AD203B41FA5}">
                      <a16:colId xmlns:a16="http://schemas.microsoft.com/office/drawing/2014/main" val="3592597833"/>
                    </a:ext>
                  </a:extLst>
                </a:gridCol>
                <a:gridCol w="1581574">
                  <a:extLst>
                    <a:ext uri="{9D8B030D-6E8A-4147-A177-3AD203B41FA5}">
                      <a16:colId xmlns:a16="http://schemas.microsoft.com/office/drawing/2014/main" val="1109549787"/>
                    </a:ext>
                  </a:extLst>
                </a:gridCol>
                <a:gridCol w="1482160">
                  <a:extLst>
                    <a:ext uri="{9D8B030D-6E8A-4147-A177-3AD203B41FA5}">
                      <a16:colId xmlns:a16="http://schemas.microsoft.com/office/drawing/2014/main" val="1318630766"/>
                    </a:ext>
                  </a:extLst>
                </a:gridCol>
              </a:tblGrid>
              <a:tr h="1114714">
                <a:tc>
                  <a:txBody>
                    <a:bodyPr/>
                    <a:lstStyle/>
                    <a:p>
                      <a:pPr algn="l" fontAlgn="t"/>
                      <a:r>
                        <a:rPr lang="en-GB" sz="800" b="0" i="0" u="none" strike="noStrike" dirty="0">
                          <a:solidFill>
                            <a:srgbClr val="000000"/>
                          </a:solidFill>
                          <a:effectLst/>
                          <a:highlight>
                            <a:srgbClr val="FFE1CC"/>
                          </a:highlight>
                          <a:latin typeface="Calibri" panose="020F0502020204030204" pitchFamily="34" charset="0"/>
                        </a:rPr>
                        <a:t>The student is able to preprocess text using regular expressions. The student completed all the content quizzes on Brightspace.</a:t>
                      </a:r>
                    </a:p>
                  </a:txBody>
                  <a:tcPr marL="0" marR="0" marT="0" marB="0">
                    <a:lnL>
                      <a:noFill/>
                    </a:lnL>
                    <a:lnR>
                      <a:noFill/>
                    </a:lnR>
                    <a:lnT>
                      <a:noFill/>
                    </a:lnT>
                    <a:lnB>
                      <a:noFill/>
                    </a:lnB>
                    <a:solidFill>
                      <a:srgbClr val="FFE1CC"/>
                    </a:solidFill>
                  </a:tcPr>
                </a:tc>
                <a:tc>
                  <a:txBody>
                    <a:bodyPr/>
                    <a:lstStyle/>
                    <a:p>
                      <a:pPr algn="l" fontAlgn="t"/>
                      <a:r>
                        <a:rPr lang="en-GB" sz="800" b="0" i="0" u="none" strike="noStrike" dirty="0">
                          <a:solidFill>
                            <a:srgbClr val="000000"/>
                          </a:solidFill>
                          <a:effectLst/>
                          <a:highlight>
                            <a:srgbClr val="FEF2CD"/>
                          </a:highlight>
                          <a:latin typeface="Calibri" panose="020F0502020204030204" pitchFamily="34" charset="0"/>
                        </a:rPr>
                        <a:t>The student can apply tokenization and stemming to text data and completed all the Brightspace content quizzes with 60% correct or higher. And meeting all criteria in poor.</a:t>
                      </a:r>
                    </a:p>
                  </a:txBody>
                  <a:tcPr marL="0" marR="0" marT="0" marB="0">
                    <a:lnL>
                      <a:noFill/>
                    </a:lnL>
                    <a:lnR>
                      <a:noFill/>
                    </a:lnR>
                    <a:lnT>
                      <a:noFill/>
                    </a:lnT>
                    <a:lnB>
                      <a:noFill/>
                    </a:lnB>
                    <a:solidFill>
                      <a:srgbClr val="FEF2CD"/>
                    </a:solidFill>
                  </a:tcPr>
                </a:tc>
                <a:tc>
                  <a:txBody>
                    <a:bodyPr/>
                    <a:lstStyle/>
                    <a:p>
                      <a:pPr algn="l" fontAlgn="t"/>
                      <a:r>
                        <a:rPr lang="en-GB" sz="800" b="0" i="0" u="none" strike="noStrike" dirty="0">
                          <a:solidFill>
                            <a:srgbClr val="000000"/>
                          </a:solidFill>
                          <a:effectLst/>
                          <a:highlight>
                            <a:srgbClr val="D1F1DA"/>
                          </a:highlight>
                          <a:latin typeface="Calibri" panose="020F0502020204030204" pitchFamily="34" charset="0"/>
                        </a:rPr>
                        <a:t>The student is able to extract sentiment and at least 2 more additional features free of choice from the data to use as input for a model. And meeting all criteria in insufficient.</a:t>
                      </a:r>
                    </a:p>
                  </a:txBody>
                  <a:tcPr marL="0" marR="0" marT="0" marB="0">
                    <a:lnL>
                      <a:noFill/>
                    </a:lnL>
                    <a:lnR>
                      <a:noFill/>
                    </a:lnR>
                    <a:lnT>
                      <a:noFill/>
                    </a:lnT>
                    <a:lnB>
                      <a:noFill/>
                    </a:lnB>
                    <a:solidFill>
                      <a:srgbClr val="D1F1DA"/>
                    </a:solidFill>
                  </a:tcPr>
                </a:tc>
                <a:tc>
                  <a:txBody>
                    <a:bodyPr/>
                    <a:lstStyle/>
                    <a:p>
                      <a:pPr algn="l" rtl="0" fontAlgn="t"/>
                      <a:r>
                        <a:rPr lang="en-GB" sz="800" b="0" i="0" u="none" strike="noStrike">
                          <a:solidFill>
                            <a:srgbClr val="000000"/>
                          </a:solidFill>
                          <a:effectLst/>
                          <a:highlight>
                            <a:srgbClr val="DAF1F3"/>
                          </a:highlight>
                          <a:latin typeface="Calibri" panose="020F0502020204030204" pitchFamily="34" charset="0"/>
                        </a:rPr>
                        <a:t>The student can use word embeddings to represent words as vectors and use these embeddings in their machine learning models. The student demonstrates knowledge of TF-IDF and part-of-speech tagging evidenced by python code. And meeting all criteria in sufficient.</a:t>
                      </a:r>
                    </a:p>
                  </a:txBody>
                  <a:tcPr marL="0" marR="0" marT="0" marB="0">
                    <a:lnL>
                      <a:noFill/>
                    </a:lnL>
                    <a:lnR>
                      <a:noFill/>
                    </a:lnR>
                    <a:lnT>
                      <a:noFill/>
                    </a:lnT>
                    <a:lnB>
                      <a:noFill/>
                    </a:lnB>
                    <a:solidFill>
                      <a:srgbClr val="DAF1F3"/>
                    </a:solidFill>
                  </a:tcPr>
                </a:tc>
                <a:tc>
                  <a:txBody>
                    <a:bodyPr/>
                    <a:lstStyle/>
                    <a:p>
                      <a:pPr algn="l" fontAlgn="t"/>
                      <a:r>
                        <a:rPr lang="en-GB" sz="800" b="0" i="0" u="none" strike="noStrike" dirty="0">
                          <a:solidFill>
                            <a:srgbClr val="000000"/>
                          </a:solidFill>
                          <a:effectLst/>
                          <a:highlight>
                            <a:srgbClr val="D9E7FD"/>
                          </a:highlight>
                          <a:latin typeface="Calibri" panose="020F0502020204030204" pitchFamily="34" charset="0"/>
                        </a:rPr>
                        <a:t>The student is able to create a word embedding model based on their own corpus and implement this in their machine learning models. And meeting all criteria in good.</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3989846742"/>
                  </a:ext>
                </a:extLst>
              </a:tr>
              <a:tr h="1108699">
                <a:tc>
                  <a:txBody>
                    <a:bodyPr/>
                    <a:lstStyle/>
                    <a:p>
                      <a:pPr algn="l" fontAlgn="t"/>
                      <a:r>
                        <a:rPr lang="en-GB" sz="800" b="0" i="0" u="none" strike="noStrike" dirty="0">
                          <a:solidFill>
                            <a:srgbClr val="000000"/>
                          </a:solidFill>
                          <a:effectLst/>
                          <a:latin typeface="Calibri" panose="020F0502020204030204" pitchFamily="34" charset="0"/>
                        </a:rPr>
                        <a:t>I can preprocess text using regular expressions which is evidenced in Notebooks. I also completed all Brightspace quizzes</a:t>
                      </a:r>
                      <a:r>
                        <a:rPr lang="pl-PL" sz="800" b="0" i="0" u="none" strike="noStrike" dirty="0">
                          <a:solidFill>
                            <a:srgbClr val="000000"/>
                          </a:solidFill>
                          <a:effectLst/>
                          <a:latin typeface="Calibri" panose="020F0502020204030204" pitchFamily="34" charset="0"/>
                        </a:rPr>
                        <a:t>.</a:t>
                      </a:r>
                      <a:endParaRPr lang="en-GB" sz="800" b="0" i="0" u="none" strike="noStrike" dirty="0">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l" fontAlgn="t"/>
                      <a:r>
                        <a:rPr lang="en-GB" sz="800" b="0" i="0" u="none" strike="noStrike" dirty="0">
                          <a:solidFill>
                            <a:srgbClr val="000000"/>
                          </a:solidFill>
                          <a:effectLst/>
                          <a:latin typeface="Calibri" panose="020F0502020204030204" pitchFamily="34" charset="0"/>
                        </a:rPr>
                        <a:t>I can apply tokenization and stemming to text data which is evidenced in Notebooks, and I completed all Brightspace quizzes with 80% correct or higher. </a:t>
                      </a:r>
                      <a:endParaRPr lang="en-GB" sz="800" b="0" i="0" u="none" strike="noStrike" dirty="0">
                        <a:solidFill>
                          <a:srgbClr val="000000"/>
                        </a:solidFill>
                        <a:effectLst/>
                        <a:highlight>
                          <a:srgbClr val="FEF2CD"/>
                        </a:highlight>
                        <a:latin typeface="Calibri" panose="020F0502020204030204" pitchFamily="34" charset="0"/>
                      </a:endParaRPr>
                    </a:p>
                  </a:txBody>
                  <a:tcPr marL="0" marR="0" marT="0" marB="0">
                    <a:lnL>
                      <a:noFill/>
                    </a:lnL>
                    <a:lnR>
                      <a:noFill/>
                    </a:lnR>
                    <a:lnT>
                      <a:noFill/>
                    </a:lnT>
                    <a:lnB>
                      <a:noFill/>
                    </a:lnB>
                    <a:solidFill>
                      <a:srgbClr val="FEF2CD"/>
                    </a:solidFill>
                  </a:tcPr>
                </a:tc>
                <a:tc>
                  <a:txBody>
                    <a:bodyPr/>
                    <a:lstStyle/>
                    <a:p>
                      <a:pPr algn="l" fontAlgn="t"/>
                      <a:r>
                        <a:rPr lang="en-GB" sz="800" b="0" i="0" u="none" strike="noStrike" dirty="0">
                          <a:solidFill>
                            <a:srgbClr val="000000"/>
                          </a:solidFill>
                          <a:effectLst/>
                          <a:latin typeface="Calibri" panose="020F0502020204030204" pitchFamily="34" charset="0"/>
                        </a:rPr>
                        <a:t>I extracted sentiment and 2 more additional features from the data used as an input for a model.</a:t>
                      </a:r>
                      <a:endParaRPr lang="en-GB" sz="800" b="0" i="0" u="none" strike="noStrike" dirty="0">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algn="l" rtl="0" fontAlgn="t"/>
                      <a:r>
                        <a:rPr lang="en-GB" sz="800" b="0" i="0" u="none" strike="noStrike" dirty="0">
                          <a:solidFill>
                            <a:srgbClr val="000000"/>
                          </a:solidFill>
                          <a:effectLst/>
                          <a:latin typeface="Calibri" panose="020F0502020204030204" pitchFamily="34" charset="0"/>
                        </a:rPr>
                        <a:t>I can use word embeddings to represent words as vectors and I used these embeddings in my ML model. I demonstrated knowledge about </a:t>
                      </a:r>
                      <a:r>
                        <a:rPr lang="pl-PL" sz="800" b="0" i="0" u="none" strike="noStrike" dirty="0">
                          <a:solidFill>
                            <a:srgbClr val="000000"/>
                          </a:solidFill>
                          <a:effectLst/>
                          <a:latin typeface="Calibri" panose="020F0502020204030204" pitchFamily="34" charset="0"/>
                        </a:rPr>
                        <a:t>     </a:t>
                      </a:r>
                      <a:r>
                        <a:rPr lang="en-GB" sz="800" b="0" i="0" u="none" strike="noStrike" dirty="0">
                          <a:solidFill>
                            <a:srgbClr val="000000"/>
                          </a:solidFill>
                          <a:effectLst/>
                          <a:latin typeface="Calibri" panose="020F0502020204030204" pitchFamily="34" charset="0"/>
                        </a:rPr>
                        <a:t>TF-IDF and POS. Everything is evidenced in the links below.</a:t>
                      </a:r>
                      <a:endParaRPr lang="en-GB" sz="800" b="0" i="0" u="none" strike="noStrike" dirty="0">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algn="l" fontAlgn="t"/>
                      <a:r>
                        <a:rPr lang="pl-PL" sz="800" b="0" i="0" u="none" strike="noStrike" dirty="0">
                          <a:solidFill>
                            <a:srgbClr val="000000"/>
                          </a:solidFill>
                          <a:effectLst/>
                          <a:highlight>
                            <a:srgbClr val="D9E7FD"/>
                          </a:highlight>
                          <a:latin typeface="Calibri" panose="020F0502020204030204" pitchFamily="34" charset="0"/>
                        </a:rPr>
                        <a:t>I can </a:t>
                      </a:r>
                      <a:r>
                        <a:rPr lang="en-GB" sz="800" b="0" i="0" u="none" strike="noStrike" dirty="0">
                          <a:solidFill>
                            <a:srgbClr val="000000"/>
                          </a:solidFill>
                          <a:effectLst/>
                          <a:highlight>
                            <a:srgbClr val="D9E7FD"/>
                          </a:highlight>
                          <a:latin typeface="Calibri" panose="020F0502020204030204" pitchFamily="34" charset="0"/>
                        </a:rPr>
                        <a:t>create a word embedding model based on </a:t>
                      </a:r>
                      <a:r>
                        <a:rPr lang="pl-PL" sz="800" b="0" i="0" u="none" strike="noStrike" dirty="0">
                          <a:solidFill>
                            <a:srgbClr val="000000"/>
                          </a:solidFill>
                          <a:effectLst/>
                          <a:highlight>
                            <a:srgbClr val="D9E7FD"/>
                          </a:highlight>
                          <a:latin typeface="Calibri" panose="020F0502020204030204" pitchFamily="34" charset="0"/>
                        </a:rPr>
                        <a:t>my</a:t>
                      </a:r>
                      <a:r>
                        <a:rPr lang="en-GB" sz="800" b="0" i="0" u="none" strike="noStrike" dirty="0">
                          <a:solidFill>
                            <a:srgbClr val="000000"/>
                          </a:solidFill>
                          <a:effectLst/>
                          <a:highlight>
                            <a:srgbClr val="D9E7FD"/>
                          </a:highlight>
                          <a:latin typeface="Calibri" panose="020F0502020204030204" pitchFamily="34" charset="0"/>
                        </a:rPr>
                        <a:t> own corpus and implement this </a:t>
                      </a:r>
                      <a:r>
                        <a:rPr lang="pl-PL" sz="800" b="0" i="0" u="none" strike="noStrike" dirty="0">
                          <a:solidFill>
                            <a:srgbClr val="000000"/>
                          </a:solidFill>
                          <a:effectLst/>
                          <a:highlight>
                            <a:srgbClr val="D9E7FD"/>
                          </a:highlight>
                          <a:latin typeface="Calibri" panose="020F0502020204030204" pitchFamily="34" charset="0"/>
                        </a:rPr>
                        <a:t>to my </a:t>
                      </a:r>
                      <a:r>
                        <a:rPr lang="en-GB" sz="800" b="0" i="0" u="none" strike="noStrike" dirty="0">
                          <a:solidFill>
                            <a:srgbClr val="000000"/>
                          </a:solidFill>
                          <a:effectLst/>
                          <a:highlight>
                            <a:srgbClr val="D9E7FD"/>
                          </a:highlight>
                          <a:latin typeface="Calibri" panose="020F0502020204030204" pitchFamily="34" charset="0"/>
                        </a:rPr>
                        <a:t>machine learning model. </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369010879"/>
                  </a:ext>
                </a:extLst>
              </a:tr>
            </a:tbl>
          </a:graphicData>
        </a:graphic>
      </p:graphicFrame>
      <p:sp>
        <p:nvSpPr>
          <p:cNvPr id="8" name="TextBox 7">
            <a:extLst>
              <a:ext uri="{FF2B5EF4-FFF2-40B4-BE49-F238E27FC236}">
                <a16:creationId xmlns:a16="http://schemas.microsoft.com/office/drawing/2014/main" id="{0CB1BD2C-8E1D-DCFC-5397-0FEE16AE76C7}"/>
              </a:ext>
            </a:extLst>
          </p:cNvPr>
          <p:cNvSpPr txBox="1"/>
          <p:nvPr/>
        </p:nvSpPr>
        <p:spPr>
          <a:xfrm>
            <a:off x="138045" y="3369333"/>
            <a:ext cx="3781867" cy="538609"/>
          </a:xfrm>
          <a:prstGeom prst="rect">
            <a:avLst/>
          </a:prstGeom>
          <a:noFill/>
        </p:spPr>
        <p:txBody>
          <a:bodyPr wrap="square">
            <a:spAutoFit/>
          </a:bodyPr>
          <a:lstStyle/>
          <a:p>
            <a:r>
              <a:rPr lang="pl-PL" sz="1100" dirty="0">
                <a:solidFill>
                  <a:schemeClr val="bg1"/>
                </a:solidFill>
              </a:rPr>
              <a:t>F</a:t>
            </a:r>
            <a:r>
              <a:rPr lang="en-GB" sz="1100" dirty="0">
                <a:solidFill>
                  <a:schemeClr val="bg1"/>
                </a:solidFill>
              </a:rPr>
              <a:t>eature</a:t>
            </a:r>
            <a:r>
              <a:rPr lang="pl-PL" sz="1100" dirty="0">
                <a:solidFill>
                  <a:schemeClr val="bg1"/>
                </a:solidFill>
              </a:rPr>
              <a:t>s Extractions + POS tags: </a:t>
            </a:r>
            <a:r>
              <a:rPr lang="en-US" sz="900" dirty="0">
                <a:hlinkClick r:id="rId3"/>
              </a:rPr>
              <a:t>https://github.com/BredaUniversityADSAI/2023-24c-fai2-adsai-DominikSzewczyk224180/blob/main/Datasets/feature_extraction.ipynb</a:t>
            </a:r>
            <a:r>
              <a:rPr lang="pl-PL" sz="900" dirty="0"/>
              <a:t> </a:t>
            </a:r>
            <a:endParaRPr lang="en-US" dirty="0"/>
          </a:p>
        </p:txBody>
      </p:sp>
      <p:sp>
        <p:nvSpPr>
          <p:cNvPr id="9" name="TextBox 8">
            <a:extLst>
              <a:ext uri="{FF2B5EF4-FFF2-40B4-BE49-F238E27FC236}">
                <a16:creationId xmlns:a16="http://schemas.microsoft.com/office/drawing/2014/main" id="{A5BA9757-ADE6-9492-CACC-3271149A0BFB}"/>
              </a:ext>
            </a:extLst>
          </p:cNvPr>
          <p:cNvSpPr txBox="1"/>
          <p:nvPr/>
        </p:nvSpPr>
        <p:spPr>
          <a:xfrm>
            <a:off x="182880" y="3907942"/>
            <a:ext cx="3677095" cy="569387"/>
          </a:xfrm>
          <a:prstGeom prst="rect">
            <a:avLst/>
          </a:prstGeom>
          <a:noFill/>
        </p:spPr>
        <p:txBody>
          <a:bodyPr wrap="square">
            <a:spAutoFit/>
          </a:bodyPr>
          <a:lstStyle/>
          <a:p>
            <a:r>
              <a:rPr lang="pl-PL" sz="1100" dirty="0">
                <a:solidFill>
                  <a:schemeClr val="bg1"/>
                </a:solidFill>
              </a:rPr>
              <a:t>Notebooks: </a:t>
            </a:r>
            <a:r>
              <a:rPr lang="en-US" sz="1000" dirty="0">
                <a:hlinkClick r:id="rId4"/>
              </a:rPr>
              <a:t>https://github.com/BredaUniversityADSAI/2023-24c-fai2-adsai-DominikSzewczyk224180/tree/main/Self-study/Notebooks</a:t>
            </a:r>
            <a:r>
              <a:rPr lang="pl-PL" sz="1000" dirty="0"/>
              <a:t> </a:t>
            </a:r>
            <a:endParaRPr lang="en-US" dirty="0"/>
          </a:p>
        </p:txBody>
      </p:sp>
      <p:sp>
        <p:nvSpPr>
          <p:cNvPr id="11" name="TextBox 10">
            <a:extLst>
              <a:ext uri="{FF2B5EF4-FFF2-40B4-BE49-F238E27FC236}">
                <a16:creationId xmlns:a16="http://schemas.microsoft.com/office/drawing/2014/main" id="{4206F849-296A-215B-C134-29F41BFC37B2}"/>
              </a:ext>
            </a:extLst>
          </p:cNvPr>
          <p:cNvSpPr txBox="1"/>
          <p:nvPr/>
        </p:nvSpPr>
        <p:spPr>
          <a:xfrm>
            <a:off x="138045" y="4477329"/>
            <a:ext cx="3781867" cy="538609"/>
          </a:xfrm>
          <a:prstGeom prst="rect">
            <a:avLst/>
          </a:prstGeom>
          <a:noFill/>
        </p:spPr>
        <p:txBody>
          <a:bodyPr wrap="square">
            <a:spAutoFit/>
          </a:bodyPr>
          <a:lstStyle/>
          <a:p>
            <a:r>
              <a:rPr lang="en-GB" sz="1100" dirty="0">
                <a:solidFill>
                  <a:schemeClr val="bg1"/>
                </a:solidFill>
              </a:rPr>
              <a:t>TF-IDF</a:t>
            </a:r>
            <a:r>
              <a:rPr lang="pl-PL" sz="1100" dirty="0">
                <a:solidFill>
                  <a:schemeClr val="bg1"/>
                </a:solidFill>
              </a:rPr>
              <a:t>: </a:t>
            </a:r>
            <a:r>
              <a:rPr lang="pl-PL" sz="900" b="0" i="0" u="none" strike="noStrike" dirty="0">
                <a:solidFill>
                  <a:srgbClr val="000000"/>
                </a:solidFill>
                <a:effectLst/>
                <a:latin typeface="Calibri" panose="020F0502020204030204" pitchFamily="34" charset="0"/>
                <a:hlinkClick r:id="rId5"/>
              </a:rPr>
              <a:t>https://github.com/BredaUniversityADSAI/2023-24c-fai2-adsai-DominikSzewczyk224180/tree/main/Natural%20Language%20procesing/TF-IDF</a:t>
            </a:r>
            <a:r>
              <a:rPr lang="pl-PL" sz="900" b="0" i="0" u="none" strike="noStrike" dirty="0">
                <a:solidFill>
                  <a:srgbClr val="000000"/>
                </a:solidFill>
                <a:effectLst/>
                <a:latin typeface="Calibri" panose="020F0502020204030204" pitchFamily="34" charset="0"/>
              </a:rPr>
              <a:t> </a:t>
            </a:r>
            <a:endParaRPr lang="en-US" dirty="0"/>
          </a:p>
        </p:txBody>
      </p:sp>
      <p:sp>
        <p:nvSpPr>
          <p:cNvPr id="13" name="TextBox 12">
            <a:extLst>
              <a:ext uri="{FF2B5EF4-FFF2-40B4-BE49-F238E27FC236}">
                <a16:creationId xmlns:a16="http://schemas.microsoft.com/office/drawing/2014/main" id="{843D06BA-3ED8-0E9E-539A-E53C2682A33E}"/>
              </a:ext>
            </a:extLst>
          </p:cNvPr>
          <p:cNvSpPr txBox="1"/>
          <p:nvPr/>
        </p:nvSpPr>
        <p:spPr>
          <a:xfrm>
            <a:off x="4034542" y="3445405"/>
            <a:ext cx="4629726" cy="538609"/>
          </a:xfrm>
          <a:prstGeom prst="rect">
            <a:avLst/>
          </a:prstGeom>
          <a:noFill/>
        </p:spPr>
        <p:txBody>
          <a:bodyPr wrap="square">
            <a:spAutoFit/>
          </a:bodyPr>
          <a:lstStyle/>
          <a:p>
            <a:r>
              <a:rPr lang="pl-PL" sz="1100" dirty="0">
                <a:solidFill>
                  <a:schemeClr val="bg1"/>
                </a:solidFill>
              </a:rPr>
              <a:t>Word </a:t>
            </a:r>
            <a:r>
              <a:rPr lang="en-GB" sz="1100" dirty="0">
                <a:solidFill>
                  <a:schemeClr val="bg1"/>
                </a:solidFill>
              </a:rPr>
              <a:t>embeddings</a:t>
            </a:r>
            <a:r>
              <a:rPr lang="pl-PL" sz="1100" dirty="0">
                <a:solidFill>
                  <a:schemeClr val="bg1"/>
                </a:solidFill>
              </a:rPr>
              <a:t>: </a:t>
            </a:r>
            <a:r>
              <a:rPr lang="en-US" sz="900" dirty="0">
                <a:hlinkClick r:id="rId6"/>
              </a:rPr>
              <a:t>https://github.com/BredaUniversityADSAI/2023-24c-fai2-adsai-DominikSzewczyk224180/tree/main/Natural%20Language%20procesing/Word%20embeddings</a:t>
            </a:r>
            <a:r>
              <a:rPr lang="pl-PL" sz="900" dirty="0"/>
              <a:t> </a:t>
            </a:r>
            <a:endParaRPr lang="en-US" dirty="0"/>
          </a:p>
        </p:txBody>
      </p:sp>
    </p:spTree>
    <p:extLst>
      <p:ext uri="{BB962C8B-B14F-4D97-AF65-F5344CB8AC3E}">
        <p14:creationId xmlns:p14="http://schemas.microsoft.com/office/powerpoint/2010/main" val="38890678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4</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4/6</a:t>
            </a:r>
            <a:endParaRPr dirty="0"/>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4.2</a:t>
            </a:r>
            <a:endParaRPr lang="en-US"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The student is able to develop natural language processing models.</a:t>
            </a:r>
            <a:endParaRPr lang="nl-NL" dirty="0"/>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0"/>
            <a:ext cx="3524744" cy="576000"/>
          </a:xfrm>
          <a:prstGeom prst="rect">
            <a:avLst/>
          </a:prstGeom>
        </p:spPr>
        <p:txBody>
          <a:bodyPr spcFirstLastPara="1" wrap="square" lIns="91425" tIns="91425" rIns="91425" bIns="91425" anchor="ctr" anchorCtr="0">
            <a:noAutofit/>
          </a:bodyPr>
          <a:lstStyle/>
          <a:p>
            <a:r>
              <a:rPr lang="en-US" sz="1100" dirty="0"/>
              <a:t>Natural Language Processing</a:t>
            </a:r>
          </a:p>
        </p:txBody>
      </p:sp>
      <p:sp>
        <p:nvSpPr>
          <p:cNvPr id="4" name="Google Shape;459;p48">
            <a:extLst>
              <a:ext uri="{FF2B5EF4-FFF2-40B4-BE49-F238E27FC236}">
                <a16:creationId xmlns:a16="http://schemas.microsoft.com/office/drawing/2014/main" id="{DF712CDF-A13F-0749-18B9-BB5188306C34}"/>
              </a:ext>
            </a:extLst>
          </p:cNvPr>
          <p:cNvSpPr txBox="1">
            <a:spLocks noGrp="1"/>
          </p:cNvSpPr>
          <p:nvPr>
            <p:ph type="title" idx="3"/>
          </p:nvPr>
        </p:nvSpPr>
        <p:spPr>
          <a:xfrm>
            <a:off x="3277579" y="-6080"/>
            <a:ext cx="4206300" cy="576000"/>
          </a:xfrm>
          <a:prstGeom prst="rect">
            <a:avLst/>
          </a:prstGeom>
        </p:spPr>
        <p:txBody>
          <a:bodyPr spcFirstLastPara="1" wrap="square" lIns="91425" tIns="91425" rIns="91425" bIns="91425" anchor="ctr" anchorCtr="0">
            <a:noAutofit/>
          </a:bodyPr>
          <a:lstStyle/>
          <a:p>
            <a:r>
              <a:rPr lang="en-US" i="0" dirty="0"/>
              <a:t>The student can pre-process linguistic data and is able to to develop natural language processing models.</a:t>
            </a:r>
            <a:endParaRPr lang="nl-NL" dirty="0"/>
          </a:p>
        </p:txBody>
      </p:sp>
      <p:graphicFrame>
        <p:nvGraphicFramePr>
          <p:cNvPr id="5" name="Table 4">
            <a:extLst>
              <a:ext uri="{FF2B5EF4-FFF2-40B4-BE49-F238E27FC236}">
                <a16:creationId xmlns:a16="http://schemas.microsoft.com/office/drawing/2014/main" id="{C619CF35-C708-FF46-915E-54B61B55C73A}"/>
              </a:ext>
            </a:extLst>
          </p:cNvPr>
          <p:cNvGraphicFramePr>
            <a:graphicFrameLocks noGrp="1"/>
          </p:cNvGraphicFramePr>
          <p:nvPr>
            <p:extLst>
              <p:ext uri="{D42A27DB-BD31-4B8C-83A1-F6EECF244321}">
                <p14:modId xmlns:p14="http://schemas.microsoft.com/office/powerpoint/2010/main" val="1558138047"/>
              </p:ext>
            </p:extLst>
          </p:nvPr>
        </p:nvGraphicFramePr>
        <p:xfrm>
          <a:off x="247380" y="1142452"/>
          <a:ext cx="7634176" cy="2024106"/>
        </p:xfrm>
        <a:graphic>
          <a:graphicData uri="http://schemas.openxmlformats.org/drawingml/2006/table">
            <a:tbl>
              <a:tblPr/>
              <a:tblGrid>
                <a:gridCol w="1486218">
                  <a:extLst>
                    <a:ext uri="{9D8B030D-6E8A-4147-A177-3AD203B41FA5}">
                      <a16:colId xmlns:a16="http://schemas.microsoft.com/office/drawing/2014/main" val="1865021314"/>
                    </a:ext>
                  </a:extLst>
                </a:gridCol>
                <a:gridCol w="1513912">
                  <a:extLst>
                    <a:ext uri="{9D8B030D-6E8A-4147-A177-3AD203B41FA5}">
                      <a16:colId xmlns:a16="http://schemas.microsoft.com/office/drawing/2014/main" val="121482869"/>
                    </a:ext>
                  </a:extLst>
                </a:gridCol>
                <a:gridCol w="1504679">
                  <a:extLst>
                    <a:ext uri="{9D8B030D-6E8A-4147-A177-3AD203B41FA5}">
                      <a16:colId xmlns:a16="http://schemas.microsoft.com/office/drawing/2014/main" val="52637344"/>
                    </a:ext>
                  </a:extLst>
                </a:gridCol>
                <a:gridCol w="1616284">
                  <a:extLst>
                    <a:ext uri="{9D8B030D-6E8A-4147-A177-3AD203B41FA5}">
                      <a16:colId xmlns:a16="http://schemas.microsoft.com/office/drawing/2014/main" val="562541490"/>
                    </a:ext>
                  </a:extLst>
                </a:gridCol>
                <a:gridCol w="1513083">
                  <a:extLst>
                    <a:ext uri="{9D8B030D-6E8A-4147-A177-3AD203B41FA5}">
                      <a16:colId xmlns:a16="http://schemas.microsoft.com/office/drawing/2014/main" val="3536200861"/>
                    </a:ext>
                  </a:extLst>
                </a:gridCol>
              </a:tblGrid>
              <a:tr h="1012053">
                <a:tc>
                  <a:txBody>
                    <a:bodyPr/>
                    <a:lstStyle/>
                    <a:p>
                      <a:pPr algn="l" fontAlgn="t"/>
                      <a:r>
                        <a:rPr lang="en-GB" sz="800" b="0" i="0" u="none" strike="noStrike" dirty="0">
                          <a:solidFill>
                            <a:srgbClr val="000000"/>
                          </a:solidFill>
                          <a:effectLst/>
                          <a:highlight>
                            <a:srgbClr val="FFE1CC"/>
                          </a:highlight>
                          <a:latin typeface="Calibri" panose="020F0502020204030204" pitchFamily="34" charset="0"/>
                        </a:rPr>
                        <a:t>The student can use naïve bayes and logistic regression algorithms to build a binary classification model for emotion classification. </a:t>
                      </a:r>
                    </a:p>
                  </a:txBody>
                  <a:tcPr marL="0" marR="0" marT="0" marB="0">
                    <a:lnL>
                      <a:noFill/>
                    </a:lnL>
                    <a:lnR>
                      <a:noFill/>
                    </a:lnR>
                    <a:lnT>
                      <a:noFill/>
                    </a:lnT>
                    <a:lnB>
                      <a:noFill/>
                    </a:lnB>
                    <a:solidFill>
                      <a:srgbClr val="FFE1CC"/>
                    </a:solidFill>
                  </a:tcPr>
                </a:tc>
                <a:tc>
                  <a:txBody>
                    <a:bodyPr/>
                    <a:lstStyle/>
                    <a:p>
                      <a:pPr algn="l" fontAlgn="t"/>
                      <a:r>
                        <a:rPr lang="en-GB" sz="800" b="0" i="0" u="none" strike="noStrike">
                          <a:solidFill>
                            <a:srgbClr val="000000"/>
                          </a:solidFill>
                          <a:effectLst/>
                          <a:highlight>
                            <a:srgbClr val="FEF2CD"/>
                          </a:highlight>
                          <a:latin typeface="Calibri" panose="020F0502020204030204" pitchFamily="34" charset="0"/>
                        </a:rPr>
                        <a:t>The student can use statistical and neural models for building a classification model for emotion classification</a:t>
                      </a:r>
                      <a:r>
                        <a:rPr lang="en-GB" sz="800" b="1" i="0" u="none" strike="noStrike">
                          <a:solidFill>
                            <a:srgbClr val="000000"/>
                          </a:solidFill>
                          <a:effectLst/>
                          <a:highlight>
                            <a:srgbClr val="FEF2CD"/>
                          </a:highlight>
                          <a:latin typeface="Calibri" panose="020F0502020204030204" pitchFamily="34" charset="0"/>
                        </a:rPr>
                        <a:t>. </a:t>
                      </a:r>
                      <a:r>
                        <a:rPr lang="en-GB" sz="800" b="0" i="0" u="none" strike="noStrike">
                          <a:solidFill>
                            <a:srgbClr val="000000"/>
                          </a:solidFill>
                          <a:effectLst/>
                          <a:highlight>
                            <a:srgbClr val="FEF2CD"/>
                          </a:highlight>
                          <a:latin typeface="Calibri" panose="020F0502020204030204" pitchFamily="34" charset="0"/>
                        </a:rPr>
                        <a:t>And meeting all criteria in insufficient.</a:t>
                      </a:r>
                    </a:p>
                  </a:txBody>
                  <a:tcPr marL="0" marR="0" marT="0" marB="0">
                    <a:lnL>
                      <a:noFill/>
                    </a:lnL>
                    <a:lnR>
                      <a:noFill/>
                    </a:lnR>
                    <a:lnT>
                      <a:noFill/>
                    </a:lnT>
                    <a:lnB>
                      <a:noFill/>
                    </a:lnB>
                    <a:solidFill>
                      <a:srgbClr val="FEF2CD"/>
                    </a:solidFill>
                  </a:tcPr>
                </a:tc>
                <a:tc>
                  <a:txBody>
                    <a:bodyPr/>
                    <a:lstStyle/>
                    <a:p>
                      <a:pPr algn="l" fontAlgn="t"/>
                      <a:r>
                        <a:rPr lang="en-GB" sz="800" b="0" i="0" u="none" strike="noStrike" dirty="0">
                          <a:solidFill>
                            <a:srgbClr val="000000"/>
                          </a:solidFill>
                          <a:effectLst/>
                          <a:highlight>
                            <a:srgbClr val="D1F1DA"/>
                          </a:highlight>
                          <a:latin typeface="Calibri" panose="020F0502020204030204" pitchFamily="34" charset="0"/>
                        </a:rPr>
                        <a:t>The student can use state-of-the-art NLP models including transformers as described in the project brief. And meeting all criteria in insufficient.</a:t>
                      </a:r>
                    </a:p>
                  </a:txBody>
                  <a:tcPr marL="0" marR="0" marT="0" marB="0">
                    <a:lnL>
                      <a:noFill/>
                    </a:lnL>
                    <a:lnR>
                      <a:noFill/>
                    </a:lnR>
                    <a:lnT>
                      <a:noFill/>
                    </a:lnT>
                    <a:lnB>
                      <a:noFill/>
                    </a:lnB>
                    <a:solidFill>
                      <a:srgbClr val="D1F1DA"/>
                    </a:solidFill>
                  </a:tcPr>
                </a:tc>
                <a:tc>
                  <a:txBody>
                    <a:bodyPr/>
                    <a:lstStyle/>
                    <a:p>
                      <a:pPr algn="l" rtl="0" fontAlgn="t"/>
                      <a:r>
                        <a:rPr lang="en-GB" sz="800" b="0" i="0" u="none" strike="noStrike" dirty="0">
                          <a:solidFill>
                            <a:srgbClr val="000000"/>
                          </a:solidFill>
                          <a:effectLst/>
                          <a:highlight>
                            <a:srgbClr val="DAF1F3"/>
                          </a:highlight>
                          <a:latin typeface="Calibri" panose="020F0502020204030204" pitchFamily="34" charset="0"/>
                        </a:rPr>
                        <a:t>The student is able to create a pipeline using state-of-the art models for speech-to-text and apply emotion classification to the data. And meeting all criteria in sufficient.</a:t>
                      </a:r>
                    </a:p>
                  </a:txBody>
                  <a:tcPr marL="0" marR="0" marT="0" marB="0">
                    <a:lnL>
                      <a:noFill/>
                    </a:lnL>
                    <a:lnR>
                      <a:noFill/>
                    </a:lnR>
                    <a:lnT>
                      <a:noFill/>
                    </a:lnT>
                    <a:lnB>
                      <a:noFill/>
                    </a:lnB>
                    <a:solidFill>
                      <a:srgbClr val="DAF1F3"/>
                    </a:solidFill>
                  </a:tcPr>
                </a:tc>
                <a:tc>
                  <a:txBody>
                    <a:bodyPr/>
                    <a:lstStyle/>
                    <a:p>
                      <a:pPr algn="l" fontAlgn="t"/>
                      <a:r>
                        <a:rPr lang="en-GB" sz="800" b="0" i="0" u="none" strike="noStrike" dirty="0">
                          <a:solidFill>
                            <a:srgbClr val="000000"/>
                          </a:solidFill>
                          <a:effectLst/>
                          <a:highlight>
                            <a:srgbClr val="D9E7FD"/>
                          </a:highlight>
                          <a:latin typeface="Calibri" panose="020F0502020204030204" pitchFamily="34" charset="0"/>
                        </a:rPr>
                        <a:t>The student can motivate the use of NLP models as described in the project brief and reflect on the best performing model considering the trade-off between accuracy, precision, recall and F1-score in an error analysis. And meeting all criteria in good.</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2467600393"/>
                  </a:ext>
                </a:extLst>
              </a:tr>
              <a:tr h="1012053">
                <a:tc>
                  <a:txBody>
                    <a:bodyPr/>
                    <a:lstStyle/>
                    <a:p>
                      <a:pPr algn="l" fontAlgn="t"/>
                      <a:r>
                        <a:rPr lang="en-GB" sz="800" b="0" i="0" u="none" strike="noStrike" dirty="0">
                          <a:solidFill>
                            <a:srgbClr val="000000"/>
                          </a:solidFill>
                          <a:effectLst/>
                          <a:highlight>
                            <a:srgbClr val="FFE1CC"/>
                          </a:highlight>
                          <a:latin typeface="Calibri" panose="020F0502020204030204" pitchFamily="34" charset="0"/>
                        </a:rPr>
                        <a:t> </a:t>
                      </a:r>
                      <a:r>
                        <a:rPr lang="en-GB" sz="800" b="0" i="0" u="none" strike="noStrike" dirty="0">
                          <a:solidFill>
                            <a:srgbClr val="000000"/>
                          </a:solidFill>
                          <a:effectLst/>
                          <a:latin typeface="Calibri" panose="020F0502020204030204" pitchFamily="34" charset="0"/>
                        </a:rPr>
                        <a:t>I can use naïve bayes and logistic regression algorithms to build a binary classification model for emotion classification.</a:t>
                      </a:r>
                      <a:endParaRPr lang="en-GB" sz="800" b="0" i="0" u="none" strike="noStrike" dirty="0">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l" fontAlgn="t"/>
                      <a:r>
                        <a:rPr lang="en-GB" sz="800" b="0" i="0" u="none" strike="noStrike" dirty="0">
                          <a:solidFill>
                            <a:srgbClr val="000000"/>
                          </a:solidFill>
                          <a:effectLst/>
                          <a:latin typeface="Calibri" panose="020F0502020204030204" pitchFamily="34" charset="0"/>
                        </a:rPr>
                        <a:t>I can use statistical and neural models for building a classification model for emotion classification. I build Hidden Markov Model (HMM) and Conditional Random Fields (CRF), Recurrent Neural Network (RNN) and Long Short-Term Memory (LSTM).</a:t>
                      </a:r>
                      <a:endParaRPr lang="en-GB" sz="800" b="0" i="0" u="none" strike="noStrike" dirty="0">
                        <a:solidFill>
                          <a:srgbClr val="000000"/>
                        </a:solidFill>
                        <a:effectLst/>
                        <a:highlight>
                          <a:srgbClr val="FEF2CD"/>
                        </a:highlight>
                        <a:latin typeface="Calibri" panose="020F0502020204030204" pitchFamily="34" charset="0"/>
                      </a:endParaRPr>
                    </a:p>
                  </a:txBody>
                  <a:tcPr marL="0" marR="0" marT="0" marB="0">
                    <a:lnL>
                      <a:noFill/>
                    </a:lnL>
                    <a:lnR>
                      <a:noFill/>
                    </a:lnR>
                    <a:lnT>
                      <a:noFill/>
                    </a:lnT>
                    <a:lnB>
                      <a:noFill/>
                    </a:lnB>
                    <a:solidFill>
                      <a:srgbClr val="FEF2CD"/>
                    </a:solidFill>
                  </a:tcPr>
                </a:tc>
                <a:tc>
                  <a:txBody>
                    <a:bodyPr/>
                    <a:lstStyle/>
                    <a:p>
                      <a:pPr algn="l" fontAlgn="t"/>
                      <a:r>
                        <a:rPr lang="pl-PL" sz="800" b="0" i="0" u="none" strike="noStrike" dirty="0">
                          <a:solidFill>
                            <a:srgbClr val="000000"/>
                          </a:solidFill>
                          <a:effectLst/>
                          <a:highlight>
                            <a:srgbClr val="D1F1DA"/>
                          </a:highlight>
                          <a:latin typeface="Calibri" panose="020F0502020204030204" pitchFamily="34" charset="0"/>
                        </a:rPr>
                        <a:t>I can use</a:t>
                      </a:r>
                      <a:r>
                        <a:rPr lang="en-GB" sz="800" b="0" i="0" u="none" strike="noStrike" dirty="0">
                          <a:solidFill>
                            <a:srgbClr val="000000"/>
                          </a:solidFill>
                          <a:effectLst/>
                          <a:highlight>
                            <a:srgbClr val="D1F1DA"/>
                          </a:highlight>
                          <a:latin typeface="Calibri" panose="020F0502020204030204" pitchFamily="34" charset="0"/>
                        </a:rPr>
                        <a:t> state-of-the-art NLP models including transformers as described in the project brief. </a:t>
                      </a:r>
                      <a:r>
                        <a:rPr lang="pl-PL" sz="800" b="0" i="0" u="none" strike="noStrike" dirty="0">
                          <a:solidFill>
                            <a:srgbClr val="000000"/>
                          </a:solidFill>
                          <a:effectLst/>
                          <a:highlight>
                            <a:srgbClr val="D1F1DA"/>
                          </a:highlight>
                          <a:latin typeface="Calibri" panose="020F0502020204030204" pitchFamily="34" charset="0"/>
                        </a:rPr>
                        <a:t>I used transformer models for predicting emotions. </a:t>
                      </a:r>
                      <a:endParaRPr lang="en-GB" sz="800" b="0" i="0" u="none" strike="noStrike" dirty="0">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algn="l" rtl="0" fontAlgn="t"/>
                      <a:r>
                        <a:rPr lang="en-GB" sz="800" b="0" i="0" u="none" strike="noStrike" dirty="0">
                          <a:solidFill>
                            <a:srgbClr val="000000"/>
                          </a:solidFill>
                          <a:effectLst/>
                          <a:latin typeface="Calibri" panose="020F0502020204030204" pitchFamily="34" charset="0"/>
                        </a:rPr>
                        <a:t>I created a pipeline that first splits video into fragments then gets text from this video and then predicts emotion for each fragment.</a:t>
                      </a:r>
                      <a:endParaRPr lang="en-GB" sz="800" b="0" i="0" u="none" strike="noStrike" dirty="0">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algn="l" fontAlgn="t"/>
                      <a:r>
                        <a:rPr lang="en-GB" sz="800" b="0" i="0" u="none" strike="noStrike" dirty="0">
                          <a:solidFill>
                            <a:srgbClr val="000000"/>
                          </a:solidFill>
                          <a:effectLst/>
                          <a:latin typeface="Calibri" panose="020F0502020204030204" pitchFamily="34" charset="0"/>
                        </a:rPr>
                        <a:t>I can motivate the use of NLP models as described in the project brief and I reflect on the best-performing model considering the trade-off between accuracy, precision, recall and F1-score in an error analysis. Everything is evidenced in the Technical Report.</a:t>
                      </a:r>
                      <a:endParaRPr lang="en-GB" sz="800" b="0" i="0" u="none" strike="noStrike" dirty="0">
                        <a:solidFill>
                          <a:srgbClr val="000000"/>
                        </a:solidFill>
                        <a:effectLst/>
                        <a:highlight>
                          <a:srgbClr val="D9E7FD"/>
                        </a:highlight>
                        <a:latin typeface="Calibri" panose="020F0502020204030204" pitchFamily="34" charset="0"/>
                      </a:endParaRP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1624358826"/>
                  </a:ext>
                </a:extLst>
              </a:tr>
            </a:tbl>
          </a:graphicData>
        </a:graphic>
      </p:graphicFrame>
      <p:sp>
        <p:nvSpPr>
          <p:cNvPr id="6" name="TextBox 5">
            <a:extLst>
              <a:ext uri="{FF2B5EF4-FFF2-40B4-BE49-F238E27FC236}">
                <a16:creationId xmlns:a16="http://schemas.microsoft.com/office/drawing/2014/main" id="{9B3C4F52-A5CF-83AB-FD5A-F5C2BC79E3EB}"/>
              </a:ext>
            </a:extLst>
          </p:cNvPr>
          <p:cNvSpPr txBox="1"/>
          <p:nvPr/>
        </p:nvSpPr>
        <p:spPr>
          <a:xfrm>
            <a:off x="182880" y="3173853"/>
            <a:ext cx="3863538" cy="507831"/>
          </a:xfrm>
          <a:prstGeom prst="rect">
            <a:avLst/>
          </a:prstGeom>
          <a:noFill/>
        </p:spPr>
        <p:txBody>
          <a:bodyPr wrap="square">
            <a:spAutoFit/>
          </a:bodyPr>
          <a:lstStyle/>
          <a:p>
            <a:r>
              <a:rPr lang="pl-PL" sz="1100" dirty="0">
                <a:solidFill>
                  <a:schemeClr val="bg1"/>
                </a:solidFill>
              </a:rPr>
              <a:t>N</a:t>
            </a:r>
            <a:r>
              <a:rPr lang="en-US" sz="1100" dirty="0">
                <a:solidFill>
                  <a:schemeClr val="bg1"/>
                </a:solidFill>
              </a:rPr>
              <a:t>aïve bayes</a:t>
            </a:r>
            <a:r>
              <a:rPr lang="pl-PL" sz="800" dirty="0">
                <a:solidFill>
                  <a:schemeClr val="bg1"/>
                </a:solidFill>
              </a:rPr>
              <a:t>: </a:t>
            </a:r>
            <a:r>
              <a:rPr lang="pl-PL" sz="800" dirty="0">
                <a:solidFill>
                  <a:schemeClr val="bg1"/>
                </a:solidFill>
                <a:hlinkClick r:id="rId3"/>
              </a:rPr>
              <a:t>https://github.com/BredaUniversityADSAI/2023-24c-fai2-adsai-DominikSzewczyk224180/tree/main/Natural%20Language%20procesing/Na%C3%AFve%20Bayes</a:t>
            </a:r>
            <a:r>
              <a:rPr lang="pl-PL" sz="800" dirty="0">
                <a:solidFill>
                  <a:schemeClr val="bg1"/>
                </a:solidFill>
              </a:rPr>
              <a:t> </a:t>
            </a:r>
            <a:r>
              <a:rPr lang="en-US" sz="800" dirty="0">
                <a:solidFill>
                  <a:schemeClr val="bg1"/>
                </a:solidFill>
              </a:rPr>
              <a:t> </a:t>
            </a:r>
            <a:endParaRPr lang="en-US" sz="1100" dirty="0">
              <a:solidFill>
                <a:schemeClr val="bg1"/>
              </a:solidFill>
            </a:endParaRPr>
          </a:p>
        </p:txBody>
      </p:sp>
      <p:sp>
        <p:nvSpPr>
          <p:cNvPr id="8" name="TextBox 7">
            <a:extLst>
              <a:ext uri="{FF2B5EF4-FFF2-40B4-BE49-F238E27FC236}">
                <a16:creationId xmlns:a16="http://schemas.microsoft.com/office/drawing/2014/main" id="{264DCB92-A975-29C8-685F-0F88B625DD29}"/>
              </a:ext>
            </a:extLst>
          </p:cNvPr>
          <p:cNvSpPr txBox="1"/>
          <p:nvPr/>
        </p:nvSpPr>
        <p:spPr>
          <a:xfrm>
            <a:off x="164830" y="3619416"/>
            <a:ext cx="3400829" cy="677108"/>
          </a:xfrm>
          <a:prstGeom prst="rect">
            <a:avLst/>
          </a:prstGeom>
          <a:noFill/>
        </p:spPr>
        <p:txBody>
          <a:bodyPr wrap="square">
            <a:spAutoFit/>
          </a:bodyPr>
          <a:lstStyle/>
          <a:p>
            <a:r>
              <a:rPr lang="pl-PL" sz="1100" dirty="0">
                <a:solidFill>
                  <a:schemeClr val="bg1"/>
                </a:solidFill>
              </a:rPr>
              <a:t>L</a:t>
            </a:r>
            <a:r>
              <a:rPr lang="en-US" sz="1100" dirty="0">
                <a:solidFill>
                  <a:schemeClr val="bg1"/>
                </a:solidFill>
              </a:rPr>
              <a:t>ogistic regression</a:t>
            </a:r>
            <a:r>
              <a:rPr lang="pl-PL" sz="1100" dirty="0">
                <a:solidFill>
                  <a:schemeClr val="bg1"/>
                </a:solidFill>
              </a:rPr>
              <a:t>: </a:t>
            </a:r>
            <a:r>
              <a:rPr lang="pl-PL" sz="900" dirty="0">
                <a:solidFill>
                  <a:schemeClr val="bg1"/>
                </a:solidFill>
                <a:hlinkClick r:id="rId4"/>
              </a:rPr>
              <a:t>https://github.com/BredaUniversityADSAI/2023-24c-fai2-adsai-DominikSzewczyk224180/tree/main/Natural%20Language%20procesing/Logistic%20Regression</a:t>
            </a:r>
            <a:r>
              <a:rPr lang="pl-PL" sz="900" dirty="0">
                <a:solidFill>
                  <a:schemeClr val="bg1"/>
                </a:solidFill>
              </a:rPr>
              <a:t> </a:t>
            </a:r>
            <a:endParaRPr lang="en-US" sz="1100" dirty="0">
              <a:solidFill>
                <a:schemeClr val="bg1"/>
              </a:solidFill>
            </a:endParaRPr>
          </a:p>
        </p:txBody>
      </p:sp>
      <p:sp>
        <p:nvSpPr>
          <p:cNvPr id="10" name="TextBox 9">
            <a:extLst>
              <a:ext uri="{FF2B5EF4-FFF2-40B4-BE49-F238E27FC236}">
                <a16:creationId xmlns:a16="http://schemas.microsoft.com/office/drawing/2014/main" id="{89DEC4B0-24C9-9199-3BB0-0E50CC63357E}"/>
              </a:ext>
            </a:extLst>
          </p:cNvPr>
          <p:cNvSpPr txBox="1"/>
          <p:nvPr/>
        </p:nvSpPr>
        <p:spPr>
          <a:xfrm>
            <a:off x="182880" y="4369176"/>
            <a:ext cx="3400829" cy="630942"/>
          </a:xfrm>
          <a:prstGeom prst="rect">
            <a:avLst/>
          </a:prstGeom>
          <a:noFill/>
        </p:spPr>
        <p:txBody>
          <a:bodyPr wrap="square">
            <a:spAutoFit/>
          </a:bodyPr>
          <a:lstStyle/>
          <a:p>
            <a:pPr algn="l" fontAlgn="t"/>
            <a:r>
              <a:rPr lang="en-GB" sz="1100" dirty="0">
                <a:solidFill>
                  <a:schemeClr val="bg1"/>
                </a:solidFill>
                <a:hlinkClick r:id="rId5" tooltip="Statistical &amp; Neural Models">
                  <a:extLst>
                    <a:ext uri="{A12FA001-AC4F-418D-AE19-62706E023703}">
                      <ahyp:hlinkClr xmlns:ahyp="http://schemas.microsoft.com/office/drawing/2018/hyperlinkcolor" val="tx"/>
                    </a:ext>
                  </a:extLst>
                </a:hlinkClick>
              </a:rPr>
              <a:t>Statistical &amp; Neural Models</a:t>
            </a:r>
            <a:r>
              <a:rPr lang="pl-PL" sz="1100" dirty="0">
                <a:solidFill>
                  <a:schemeClr val="bg1"/>
                </a:solidFill>
              </a:rPr>
              <a:t>: </a:t>
            </a:r>
            <a:r>
              <a:rPr lang="pl-PL" sz="800" dirty="0">
                <a:solidFill>
                  <a:schemeClr val="bg1"/>
                </a:solidFill>
                <a:hlinkClick r:id="rId5"/>
              </a:rPr>
              <a:t>https://github.com/BredaUniversityADSAI/2023-24c-fai2-adsai-DominikSzewczyk224180/tree/main/Natural%20Language%20procesing/Statistical%20%26%20Neural%20Models</a:t>
            </a:r>
            <a:r>
              <a:rPr lang="pl-PL" sz="800" dirty="0">
                <a:solidFill>
                  <a:schemeClr val="bg1"/>
                </a:solidFill>
              </a:rPr>
              <a:t> </a:t>
            </a:r>
            <a:endParaRPr lang="en-GB" sz="1100" dirty="0">
              <a:solidFill>
                <a:schemeClr val="bg1"/>
              </a:solidFill>
            </a:endParaRPr>
          </a:p>
        </p:txBody>
      </p:sp>
      <p:sp>
        <p:nvSpPr>
          <p:cNvPr id="12" name="TextBox 11">
            <a:extLst>
              <a:ext uri="{FF2B5EF4-FFF2-40B4-BE49-F238E27FC236}">
                <a16:creationId xmlns:a16="http://schemas.microsoft.com/office/drawing/2014/main" id="{F3DA2C32-FD64-DE00-FBB4-0D1A94ABD74C}"/>
              </a:ext>
            </a:extLst>
          </p:cNvPr>
          <p:cNvSpPr txBox="1"/>
          <p:nvPr/>
        </p:nvSpPr>
        <p:spPr>
          <a:xfrm>
            <a:off x="4125191" y="3239162"/>
            <a:ext cx="4629726" cy="384721"/>
          </a:xfrm>
          <a:prstGeom prst="rect">
            <a:avLst/>
          </a:prstGeom>
          <a:noFill/>
        </p:spPr>
        <p:txBody>
          <a:bodyPr wrap="square">
            <a:spAutoFit/>
          </a:bodyPr>
          <a:lstStyle/>
          <a:p>
            <a:r>
              <a:rPr lang="pl-PL" sz="1100" dirty="0">
                <a:solidFill>
                  <a:schemeClr val="bg1"/>
                </a:solidFill>
              </a:rPr>
              <a:t>T</a:t>
            </a:r>
            <a:r>
              <a:rPr lang="en-US" sz="1100" dirty="0">
                <a:solidFill>
                  <a:schemeClr val="bg1"/>
                </a:solidFill>
              </a:rPr>
              <a:t>ransformer models</a:t>
            </a:r>
            <a:r>
              <a:rPr lang="pl-PL" sz="1100" dirty="0">
                <a:solidFill>
                  <a:schemeClr val="bg1"/>
                </a:solidFill>
              </a:rPr>
              <a:t>: </a:t>
            </a:r>
            <a:r>
              <a:rPr lang="pl-PL" sz="800" dirty="0">
                <a:solidFill>
                  <a:schemeClr val="bg1"/>
                </a:solidFill>
                <a:hlinkClick r:id="rId6"/>
              </a:rPr>
              <a:t>https://github.com/BredaUniversityADSAI/2023-24c-fai2-adsai-DominikSzewczyk224180/tree/main/Natural%20Language%20procesing/Transformer%20models</a:t>
            </a:r>
            <a:r>
              <a:rPr lang="pl-PL" sz="800" dirty="0">
                <a:solidFill>
                  <a:schemeClr val="bg1"/>
                </a:solidFill>
              </a:rPr>
              <a:t> </a:t>
            </a:r>
            <a:endParaRPr lang="en-US" sz="1100" dirty="0">
              <a:solidFill>
                <a:schemeClr val="bg1"/>
              </a:solidFill>
            </a:endParaRPr>
          </a:p>
        </p:txBody>
      </p:sp>
      <p:sp>
        <p:nvSpPr>
          <p:cNvPr id="14" name="TextBox 13">
            <a:extLst>
              <a:ext uri="{FF2B5EF4-FFF2-40B4-BE49-F238E27FC236}">
                <a16:creationId xmlns:a16="http://schemas.microsoft.com/office/drawing/2014/main" id="{AB90F831-9D7F-22E8-1887-0F9FB87EFA11}"/>
              </a:ext>
            </a:extLst>
          </p:cNvPr>
          <p:cNvSpPr txBox="1"/>
          <p:nvPr/>
        </p:nvSpPr>
        <p:spPr>
          <a:xfrm>
            <a:off x="4125191" y="3569161"/>
            <a:ext cx="4914702" cy="400110"/>
          </a:xfrm>
          <a:prstGeom prst="rect">
            <a:avLst/>
          </a:prstGeom>
          <a:noFill/>
        </p:spPr>
        <p:txBody>
          <a:bodyPr wrap="square">
            <a:spAutoFit/>
          </a:bodyPr>
          <a:lstStyle/>
          <a:p>
            <a:r>
              <a:rPr lang="pl-PL" sz="1100" dirty="0">
                <a:solidFill>
                  <a:schemeClr val="bg1"/>
                </a:solidFill>
              </a:rPr>
              <a:t>Text to speech: </a:t>
            </a:r>
            <a:r>
              <a:rPr lang="pl-PL" sz="900" dirty="0">
                <a:solidFill>
                  <a:schemeClr val="bg1"/>
                </a:solidFill>
                <a:hlinkClick r:id="rId7"/>
              </a:rPr>
              <a:t>https://github.com/BredaUniversityADSAI/2023-24c-fai2-adsai-DominikSzewczyk224180/tree/main/Natural%20Language%20procesing/Text_to_speach</a:t>
            </a:r>
            <a:r>
              <a:rPr lang="pl-PL" sz="900" dirty="0">
                <a:solidFill>
                  <a:schemeClr val="bg1"/>
                </a:solidFill>
              </a:rPr>
              <a:t> </a:t>
            </a:r>
            <a:endParaRPr lang="en-US" dirty="0"/>
          </a:p>
        </p:txBody>
      </p:sp>
      <p:sp>
        <p:nvSpPr>
          <p:cNvPr id="16" name="TextBox 15">
            <a:extLst>
              <a:ext uri="{FF2B5EF4-FFF2-40B4-BE49-F238E27FC236}">
                <a16:creationId xmlns:a16="http://schemas.microsoft.com/office/drawing/2014/main" id="{99303C45-7FD7-340C-8E5C-BD76F65781A1}"/>
              </a:ext>
            </a:extLst>
          </p:cNvPr>
          <p:cNvSpPr txBox="1"/>
          <p:nvPr/>
        </p:nvSpPr>
        <p:spPr>
          <a:xfrm>
            <a:off x="4144086" y="3919763"/>
            <a:ext cx="4629726" cy="415498"/>
          </a:xfrm>
          <a:prstGeom prst="rect">
            <a:avLst/>
          </a:prstGeom>
          <a:noFill/>
        </p:spPr>
        <p:txBody>
          <a:bodyPr wrap="square">
            <a:spAutoFit/>
          </a:bodyPr>
          <a:lstStyle/>
          <a:p>
            <a:r>
              <a:rPr lang="pl-PL" sz="1100" dirty="0">
                <a:solidFill>
                  <a:schemeClr val="bg1"/>
                </a:solidFill>
              </a:rPr>
              <a:t>Pipeline: </a:t>
            </a:r>
            <a:r>
              <a:rPr lang="pl-PL" sz="1000" dirty="0">
                <a:solidFill>
                  <a:schemeClr val="bg1"/>
                </a:solidFill>
                <a:hlinkClick r:id="rId8"/>
              </a:rPr>
              <a:t>https://github.com/BredaUniversityADSAI/2023-24c-fai2-adsai-group-group2/tree/main/src/Banijay_pipeline</a:t>
            </a:r>
            <a:r>
              <a:rPr lang="pl-PL" sz="1000" dirty="0">
                <a:solidFill>
                  <a:schemeClr val="bg1"/>
                </a:solidFill>
              </a:rPr>
              <a:t> </a:t>
            </a:r>
            <a:endParaRPr lang="en-US" dirty="0"/>
          </a:p>
        </p:txBody>
      </p:sp>
      <p:sp>
        <p:nvSpPr>
          <p:cNvPr id="18" name="TextBox 17">
            <a:extLst>
              <a:ext uri="{FF2B5EF4-FFF2-40B4-BE49-F238E27FC236}">
                <a16:creationId xmlns:a16="http://schemas.microsoft.com/office/drawing/2014/main" id="{4D1399E9-646B-9BD1-7FF2-B2FAC851C3B4}"/>
              </a:ext>
            </a:extLst>
          </p:cNvPr>
          <p:cNvSpPr txBox="1"/>
          <p:nvPr/>
        </p:nvSpPr>
        <p:spPr>
          <a:xfrm>
            <a:off x="4125191" y="4311317"/>
            <a:ext cx="4629726" cy="261610"/>
          </a:xfrm>
          <a:prstGeom prst="rect">
            <a:avLst/>
          </a:prstGeom>
          <a:noFill/>
        </p:spPr>
        <p:txBody>
          <a:bodyPr wrap="square">
            <a:spAutoFit/>
          </a:bodyPr>
          <a:lstStyle/>
          <a:p>
            <a:r>
              <a:rPr lang="pl-PL" sz="1100" dirty="0">
                <a:solidFill>
                  <a:schemeClr val="bg1"/>
                </a:solidFill>
              </a:rPr>
              <a:t>Technical Report: </a:t>
            </a:r>
            <a:endParaRPr lang="en-US" sz="1100" dirty="0">
              <a:solidFill>
                <a:schemeClr val="bg1"/>
              </a:solidFill>
            </a:endParaRPr>
          </a:p>
        </p:txBody>
      </p:sp>
    </p:spTree>
    <p:extLst>
      <p:ext uri="{BB962C8B-B14F-4D97-AF65-F5344CB8AC3E}">
        <p14:creationId xmlns:p14="http://schemas.microsoft.com/office/powerpoint/2010/main" val="25417491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5</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dirty="0"/>
              <a:t>Kaggle Natural Language Processing Competition</a:t>
            </a:r>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r>
              <a:rPr lang="en-US" dirty="0"/>
              <a:t>The student is able to compete at a Kaggle natural language processing competition individually and as part of a team.</a:t>
            </a:r>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rPr>
              <a:t>5</a:t>
            </a:r>
          </a:p>
        </p:txBody>
      </p:sp>
    </p:spTree>
    <p:extLst>
      <p:ext uri="{BB962C8B-B14F-4D97-AF65-F5344CB8AC3E}">
        <p14:creationId xmlns:p14="http://schemas.microsoft.com/office/powerpoint/2010/main" val="4035082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a:t>
            </a:r>
            <a:endParaRPr sz="6000" dirty="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Goal Setting</a:t>
            </a:r>
            <a:endParaRPr lang="en-US" sz="3000" dirty="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sym typeface="Roboto"/>
              </a:rPr>
              <a:t>A</a:t>
            </a:r>
            <a:endParaRPr sz="40000" dirty="0">
              <a:solidFill>
                <a:srgbClr val="999999"/>
              </a:solidFill>
              <a:latin typeface="Roboto"/>
              <a:ea typeface="Roboto"/>
              <a:cs typeface="Roboto"/>
              <a:sym typeface="Roboto"/>
            </a:endParaRPr>
          </a:p>
        </p:txBody>
      </p:sp>
      <p:sp>
        <p:nvSpPr>
          <p:cNvPr id="2" name="Rectangle: Rounded Corners 1">
            <a:extLst>
              <a:ext uri="{FF2B5EF4-FFF2-40B4-BE49-F238E27FC236}">
                <a16:creationId xmlns:a16="http://schemas.microsoft.com/office/drawing/2014/main" id="{4E84F48E-9152-454D-9754-FA0D0AD81F68}"/>
              </a:ext>
            </a:extLst>
          </p:cNvPr>
          <p:cNvSpPr/>
          <p:nvPr/>
        </p:nvSpPr>
        <p:spPr>
          <a:xfrm>
            <a:off x="2033752" y="404648"/>
            <a:ext cx="6232634" cy="73046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effectLst/>
                <a:latin typeface="Open Sans" panose="020B0606030504020204" pitchFamily="34" charset="0"/>
                <a:ea typeface="Open Sans" panose="020B0606030504020204" pitchFamily="34" charset="0"/>
                <a:cs typeface="Times New Roman" panose="02020603050405020304" pitchFamily="18" charset="0"/>
              </a:rPr>
              <a:t>The student sets ambitious, S.M.A.R.T./ C.L.E.A.R goals in alignment with the project brief, their chosen role(s), content of the assessment rubric and their personal long-term goals</a:t>
            </a:r>
            <a:endParaRPr lang="en-US" sz="11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5</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5/6</a:t>
            </a:r>
            <a:endParaRPr dirty="0"/>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dirty="0">
                <a:solidFill>
                  <a:schemeClr val="lt1"/>
                </a:solidFill>
                <a:latin typeface="Helvetica Neue"/>
                <a:ea typeface="Helvetica Neue"/>
                <a:cs typeface="Helvetica Neue"/>
                <a:sym typeface="Helvetica Neue"/>
              </a:rPr>
              <a:t>Show your best examples </a:t>
            </a:r>
            <a:r>
              <a:rPr lang="en-US" sz="900" b="1" i="1" dirty="0">
                <a:solidFill>
                  <a:schemeClr val="lt1"/>
                </a:solidFill>
                <a:latin typeface="Helvetica Neue"/>
                <a:ea typeface="Helvetica Neue"/>
                <a:cs typeface="Helvetica Neue"/>
                <a:sym typeface="Helvetica Neue"/>
              </a:rPr>
              <a:t>using GitHub links</a:t>
            </a:r>
            <a:r>
              <a:rPr lang="en-US" sz="900" i="1" dirty="0">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lang="en-US" sz="900" dirty="0">
              <a:solidFill>
                <a:schemeClr val="lt1"/>
              </a:solidFill>
            </a:endParaRPr>
          </a:p>
          <a:p>
            <a:pPr marL="0" lvl="0" indent="0" algn="l" rtl="0">
              <a:lnSpc>
                <a:spcPct val="115000"/>
              </a:lnSpc>
              <a:spcBef>
                <a:spcPts val="0"/>
              </a:spcBef>
              <a:spcAft>
                <a:spcPts val="0"/>
              </a:spcAft>
              <a:buNone/>
            </a:pPr>
            <a:endParaRPr lang="en-US"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r>
              <a:rPr lang="en" dirty="0"/>
              <a:t>5.0</a:t>
            </a: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The student is able to compete at a Kaggle natural language processing competition individually and as part of a team.</a:t>
            </a:r>
            <a:endParaRPr lang="en-US" dirty="0"/>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6079"/>
            <a:ext cx="2892447" cy="576000"/>
          </a:xfrm>
          <a:prstGeom prst="rect">
            <a:avLst/>
          </a:prstGeom>
        </p:spPr>
        <p:txBody>
          <a:bodyPr spcFirstLastPara="1" wrap="square" lIns="91425" tIns="91425" rIns="91425" bIns="91425" anchor="ctr" anchorCtr="0">
            <a:noAutofit/>
          </a:bodyPr>
          <a:lstStyle/>
          <a:p>
            <a:r>
              <a:rPr lang="en-US" sz="1100" b="1" dirty="0"/>
              <a:t>Kaggle Natural Language Processing Competition</a:t>
            </a:r>
            <a:endParaRPr lang="en-US" dirty="0"/>
          </a:p>
        </p:txBody>
      </p:sp>
      <p:sp>
        <p:nvSpPr>
          <p:cNvPr id="4" name="Google Shape;459;p48">
            <a:extLst>
              <a:ext uri="{FF2B5EF4-FFF2-40B4-BE49-F238E27FC236}">
                <a16:creationId xmlns:a16="http://schemas.microsoft.com/office/drawing/2014/main" id="{DF712CDF-A13F-0749-18B9-BB5188306C34}"/>
              </a:ext>
            </a:extLst>
          </p:cNvPr>
          <p:cNvSpPr txBox="1">
            <a:spLocks noGrp="1"/>
          </p:cNvSpPr>
          <p:nvPr>
            <p:ph type="title" idx="3"/>
          </p:nvPr>
        </p:nvSpPr>
        <p:spPr>
          <a:xfrm>
            <a:off x="3277579" y="-6080"/>
            <a:ext cx="4206300" cy="576000"/>
          </a:xfrm>
          <a:prstGeom prst="rect">
            <a:avLst/>
          </a:prstGeom>
        </p:spPr>
        <p:txBody>
          <a:bodyPr spcFirstLastPara="1" wrap="square" lIns="91425" tIns="91425" rIns="91425" bIns="91425" anchor="ctr" anchorCtr="0">
            <a:noAutofit/>
          </a:bodyPr>
          <a:lstStyle/>
          <a:p>
            <a:r>
              <a:rPr lang="en-US" i="0" dirty="0"/>
              <a:t>The student is able to compete at a Kaggle natural language processing competition individually and as part of a team.</a:t>
            </a:r>
            <a:endParaRPr lang="en-US" dirty="0"/>
          </a:p>
        </p:txBody>
      </p:sp>
      <p:graphicFrame>
        <p:nvGraphicFramePr>
          <p:cNvPr id="5" name="Table 4">
            <a:extLst>
              <a:ext uri="{FF2B5EF4-FFF2-40B4-BE49-F238E27FC236}">
                <a16:creationId xmlns:a16="http://schemas.microsoft.com/office/drawing/2014/main" id="{D5115A21-43B5-DDA1-4A06-F78EBB599D98}"/>
              </a:ext>
            </a:extLst>
          </p:cNvPr>
          <p:cNvGraphicFramePr>
            <a:graphicFrameLocks noGrp="1"/>
          </p:cNvGraphicFramePr>
          <p:nvPr>
            <p:extLst>
              <p:ext uri="{D42A27DB-BD31-4B8C-83A1-F6EECF244321}">
                <p14:modId xmlns:p14="http://schemas.microsoft.com/office/powerpoint/2010/main" val="3525651330"/>
              </p:ext>
            </p:extLst>
          </p:nvPr>
        </p:nvGraphicFramePr>
        <p:xfrm>
          <a:off x="249866" y="1145920"/>
          <a:ext cx="7533167" cy="1832651"/>
        </p:xfrm>
        <a:graphic>
          <a:graphicData uri="http://schemas.openxmlformats.org/drawingml/2006/table">
            <a:tbl>
              <a:tblPr/>
              <a:tblGrid>
                <a:gridCol w="1466554">
                  <a:extLst>
                    <a:ext uri="{9D8B030D-6E8A-4147-A177-3AD203B41FA5}">
                      <a16:colId xmlns:a16="http://schemas.microsoft.com/office/drawing/2014/main" val="27684199"/>
                    </a:ext>
                  </a:extLst>
                </a:gridCol>
                <a:gridCol w="1493881">
                  <a:extLst>
                    <a:ext uri="{9D8B030D-6E8A-4147-A177-3AD203B41FA5}">
                      <a16:colId xmlns:a16="http://schemas.microsoft.com/office/drawing/2014/main" val="300584776"/>
                    </a:ext>
                  </a:extLst>
                </a:gridCol>
                <a:gridCol w="1484771">
                  <a:extLst>
                    <a:ext uri="{9D8B030D-6E8A-4147-A177-3AD203B41FA5}">
                      <a16:colId xmlns:a16="http://schemas.microsoft.com/office/drawing/2014/main" val="3584562128"/>
                    </a:ext>
                  </a:extLst>
                </a:gridCol>
                <a:gridCol w="1594080">
                  <a:extLst>
                    <a:ext uri="{9D8B030D-6E8A-4147-A177-3AD203B41FA5}">
                      <a16:colId xmlns:a16="http://schemas.microsoft.com/office/drawing/2014/main" val="2372699995"/>
                    </a:ext>
                  </a:extLst>
                </a:gridCol>
                <a:gridCol w="1493881">
                  <a:extLst>
                    <a:ext uri="{9D8B030D-6E8A-4147-A177-3AD203B41FA5}">
                      <a16:colId xmlns:a16="http://schemas.microsoft.com/office/drawing/2014/main" val="3164108711"/>
                    </a:ext>
                  </a:extLst>
                </a:gridCol>
              </a:tblGrid>
              <a:tr h="872531">
                <a:tc>
                  <a:txBody>
                    <a:bodyPr/>
                    <a:lstStyle/>
                    <a:p>
                      <a:pPr algn="l" fontAlgn="t"/>
                      <a:r>
                        <a:rPr lang="en-GB" sz="700" b="0" i="0" u="none" strike="noStrike" dirty="0">
                          <a:solidFill>
                            <a:srgbClr val="000000"/>
                          </a:solidFill>
                          <a:effectLst/>
                          <a:highlight>
                            <a:srgbClr val="FFE1CC"/>
                          </a:highlight>
                          <a:latin typeface="Calibri" panose="020F0502020204030204" pitchFamily="34" charset="0"/>
                        </a:rPr>
                        <a:t>The student is able to make an individual submission to a Kaggle competition for binary classification.</a:t>
                      </a:r>
                    </a:p>
                  </a:txBody>
                  <a:tcPr marL="0" marR="0" marT="0" marB="0">
                    <a:lnL>
                      <a:noFill/>
                    </a:lnL>
                    <a:lnR>
                      <a:noFill/>
                    </a:lnR>
                    <a:lnT>
                      <a:noFill/>
                    </a:lnT>
                    <a:lnB>
                      <a:noFill/>
                    </a:lnB>
                    <a:solidFill>
                      <a:srgbClr val="FFE1CC"/>
                    </a:solidFill>
                  </a:tcPr>
                </a:tc>
                <a:tc>
                  <a:txBody>
                    <a:bodyPr/>
                    <a:lstStyle/>
                    <a:p>
                      <a:pPr algn="l" fontAlgn="t"/>
                      <a:r>
                        <a:rPr lang="en-GB" sz="700" b="0" i="0" u="none" strike="noStrike" dirty="0">
                          <a:solidFill>
                            <a:srgbClr val="000000"/>
                          </a:solidFill>
                          <a:effectLst/>
                          <a:highlight>
                            <a:srgbClr val="FEF2CD"/>
                          </a:highlight>
                          <a:latin typeface="Calibri" panose="020F0502020204030204" pitchFamily="34" charset="0"/>
                        </a:rPr>
                        <a:t>The student is able to make an individual submission to a Kaggle competition that improves upon previous submission(s). Moreover, the student is able to make a team submission. And meeting all criteria in poor.</a:t>
                      </a:r>
                    </a:p>
                  </a:txBody>
                  <a:tcPr marL="0" marR="0" marT="0" marB="0">
                    <a:lnL>
                      <a:noFill/>
                    </a:lnL>
                    <a:lnR>
                      <a:noFill/>
                    </a:lnR>
                    <a:lnT>
                      <a:noFill/>
                    </a:lnT>
                    <a:lnB>
                      <a:noFill/>
                    </a:lnB>
                    <a:solidFill>
                      <a:srgbClr val="FEF2CD"/>
                    </a:solidFill>
                  </a:tcPr>
                </a:tc>
                <a:tc>
                  <a:txBody>
                    <a:bodyPr/>
                    <a:lstStyle/>
                    <a:p>
                      <a:pPr algn="l" fontAlgn="t"/>
                      <a:r>
                        <a:rPr lang="en-GB" sz="700" b="0" i="0" u="none" strike="noStrike" dirty="0">
                          <a:solidFill>
                            <a:srgbClr val="000000"/>
                          </a:solidFill>
                          <a:effectLst/>
                          <a:highlight>
                            <a:srgbClr val="D1F1DA"/>
                          </a:highlight>
                          <a:latin typeface="Calibri" panose="020F0502020204030204" pitchFamily="34" charset="0"/>
                        </a:rPr>
                        <a:t>The student is able to train a model that yields better results than minimal client requirements;</a:t>
                      </a:r>
                      <a:r>
                        <a:rPr lang="en-GB" sz="700" b="1" i="0" u="none" strike="noStrike" dirty="0">
                          <a:solidFill>
                            <a:srgbClr val="000000"/>
                          </a:solidFill>
                          <a:effectLst/>
                          <a:highlight>
                            <a:srgbClr val="D1F1DA"/>
                          </a:highlight>
                          <a:latin typeface="Calibri" panose="020F0502020204030204" pitchFamily="34" charset="0"/>
                        </a:rPr>
                        <a:t> </a:t>
                      </a:r>
                      <a:r>
                        <a:rPr lang="en-GB" sz="700" b="0" i="0" u="none" strike="noStrike" dirty="0">
                          <a:solidFill>
                            <a:srgbClr val="000000"/>
                          </a:solidFill>
                          <a:effectLst/>
                          <a:highlight>
                            <a:srgbClr val="D1F1DA"/>
                          </a:highlight>
                          <a:latin typeface="Calibri" panose="020F0502020204030204" pitchFamily="34" charset="0"/>
                        </a:rPr>
                        <a:t>makes at least 10 different submissions. And meeting all criteria in insufficient.</a:t>
                      </a:r>
                    </a:p>
                  </a:txBody>
                  <a:tcPr marL="0" marR="0" marT="0" marB="0">
                    <a:lnL>
                      <a:noFill/>
                    </a:lnL>
                    <a:lnR>
                      <a:noFill/>
                    </a:lnR>
                    <a:lnT>
                      <a:noFill/>
                    </a:lnT>
                    <a:lnB>
                      <a:noFill/>
                    </a:lnB>
                    <a:solidFill>
                      <a:srgbClr val="D1F1DA"/>
                    </a:solidFill>
                  </a:tcPr>
                </a:tc>
                <a:tc>
                  <a:txBody>
                    <a:bodyPr/>
                    <a:lstStyle/>
                    <a:p>
                      <a:pPr algn="l" rtl="0" fontAlgn="t"/>
                      <a:r>
                        <a:rPr lang="en-GB" sz="700" b="0" i="0" u="none" strike="noStrike" dirty="0">
                          <a:solidFill>
                            <a:srgbClr val="000000"/>
                          </a:solidFill>
                          <a:effectLst/>
                          <a:highlight>
                            <a:srgbClr val="DAF1F3"/>
                          </a:highlight>
                          <a:latin typeface="Calibri" panose="020F0502020204030204" pitchFamily="34" charset="0"/>
                        </a:rPr>
                        <a:t>The student is able to reach the top 40% of the group leaderboard on a Kaggle competition and tracks their submissions; makes at least 15 different submissions. And meeting all criteria in sufficient.</a:t>
                      </a:r>
                    </a:p>
                  </a:txBody>
                  <a:tcPr marL="0" marR="0" marT="0" marB="0">
                    <a:lnL>
                      <a:noFill/>
                    </a:lnL>
                    <a:lnR>
                      <a:noFill/>
                    </a:lnR>
                    <a:lnT>
                      <a:noFill/>
                    </a:lnT>
                    <a:lnB>
                      <a:noFill/>
                    </a:lnB>
                    <a:solidFill>
                      <a:srgbClr val="DAF1F3"/>
                    </a:solidFill>
                  </a:tcPr>
                </a:tc>
                <a:tc>
                  <a:txBody>
                    <a:bodyPr/>
                    <a:lstStyle/>
                    <a:p>
                      <a:pPr algn="l" fontAlgn="t"/>
                      <a:r>
                        <a:rPr lang="en-GB" sz="700" b="0" i="0" u="none" strike="noStrike" dirty="0">
                          <a:solidFill>
                            <a:srgbClr val="000000"/>
                          </a:solidFill>
                          <a:effectLst/>
                          <a:highlight>
                            <a:srgbClr val="D9E7FD"/>
                          </a:highlight>
                          <a:latin typeface="Calibri" panose="020F0502020204030204" pitchFamily="34" charset="0"/>
                        </a:rPr>
                        <a:t>The student is able to reach the top 20% of the group leaderboard on a Kaggle competition; makes at least 20 different submissions. And meeting all criteria in good.</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3848195136"/>
                  </a:ext>
                </a:extLst>
              </a:tr>
              <a:tr h="872531">
                <a:tc>
                  <a:txBody>
                    <a:bodyPr/>
                    <a:lstStyle/>
                    <a:p>
                      <a:pPr algn="l" fontAlgn="t"/>
                      <a:r>
                        <a:rPr lang="en-GB" sz="700" b="0" i="0" u="none" strike="noStrike" dirty="0">
                          <a:solidFill>
                            <a:srgbClr val="000000"/>
                          </a:solidFill>
                          <a:effectLst/>
                          <a:highlight>
                            <a:srgbClr val="FFE1CC"/>
                          </a:highlight>
                          <a:latin typeface="Calibri" panose="020F0502020204030204" pitchFamily="34" charset="0"/>
                        </a:rPr>
                        <a:t> </a:t>
                      </a:r>
                      <a:r>
                        <a:rPr lang="en-GB" sz="700" b="0" i="0" u="none" strike="noStrike" dirty="0">
                          <a:solidFill>
                            <a:srgbClr val="000000"/>
                          </a:solidFill>
                          <a:effectLst/>
                          <a:latin typeface="Calibri" panose="020F0502020204030204" pitchFamily="34" charset="0"/>
                        </a:rPr>
                        <a:t>I </a:t>
                      </a:r>
                      <a:r>
                        <a:rPr lang="pl-PL" sz="700" b="0" i="0" u="none" strike="noStrike" dirty="0" err="1">
                          <a:solidFill>
                            <a:srgbClr val="000000"/>
                          </a:solidFill>
                          <a:effectLst/>
                          <a:latin typeface="Calibri" panose="020F0502020204030204" pitchFamily="34" charset="0"/>
                        </a:rPr>
                        <a:t>submit</a:t>
                      </a:r>
                      <a:r>
                        <a:rPr lang="pl-PL" sz="700" b="0" i="0" u="none" strike="noStrike" dirty="0">
                          <a:solidFill>
                            <a:srgbClr val="000000"/>
                          </a:solidFill>
                          <a:effectLst/>
                          <a:latin typeface="Calibri" panose="020F0502020204030204" pitchFamily="34" charset="0"/>
                        </a:rPr>
                        <a:t> </a:t>
                      </a:r>
                      <a:r>
                        <a:rPr lang="en-GB" sz="700" b="0" i="0" u="none" strike="noStrike" dirty="0">
                          <a:solidFill>
                            <a:srgbClr val="000000"/>
                          </a:solidFill>
                          <a:effectLst/>
                          <a:latin typeface="Calibri" panose="020F0502020204030204" pitchFamily="34" charset="0"/>
                        </a:rPr>
                        <a:t>an individual submission to a Kaggle competition for binary classification.</a:t>
                      </a:r>
                    </a:p>
                    <a:p>
                      <a:pPr algn="l" fontAlgn="t"/>
                      <a:endParaRPr lang="en-GB" sz="700" b="0" i="0" u="none" strike="noStrike" dirty="0">
                        <a:solidFill>
                          <a:srgbClr val="000000"/>
                        </a:solidFill>
                        <a:effectLst/>
                        <a:latin typeface="Calibri" panose="020F0502020204030204" pitchFamily="34" charset="0"/>
                      </a:endParaRPr>
                    </a:p>
                    <a:p>
                      <a:pPr algn="l" fontAlgn="t"/>
                      <a:endParaRPr lang="en-GB" sz="700" b="0" i="0" u="none" strike="noStrike" dirty="0">
                        <a:solidFill>
                          <a:srgbClr val="000000"/>
                        </a:solidFill>
                        <a:effectLst/>
                        <a:latin typeface="Calibri" panose="020F0502020204030204" pitchFamily="34" charset="0"/>
                      </a:endParaRPr>
                    </a:p>
                    <a:p>
                      <a:pPr algn="l" fontAlgn="t"/>
                      <a:endParaRPr lang="en-GB" sz="700" b="0" i="0" u="none" strike="noStrike" dirty="0">
                        <a:solidFill>
                          <a:srgbClr val="000000"/>
                        </a:solidFill>
                        <a:effectLst/>
                        <a:latin typeface="Calibri" panose="020F0502020204030204" pitchFamily="34" charset="0"/>
                      </a:endParaRPr>
                    </a:p>
                    <a:p>
                      <a:pPr algn="l" fontAlgn="t"/>
                      <a:endParaRPr lang="en-GB" sz="700" b="0" i="0" u="none" strike="noStrike" dirty="0">
                        <a:solidFill>
                          <a:srgbClr val="000000"/>
                        </a:solidFill>
                        <a:effectLst/>
                        <a:latin typeface="Calibri" panose="020F0502020204030204" pitchFamily="34" charset="0"/>
                      </a:endParaRPr>
                    </a:p>
                    <a:p>
                      <a:pPr algn="l" fontAlgn="t"/>
                      <a:endParaRPr lang="en-GB" sz="700" b="0" i="0" u="none" strike="noStrike" dirty="0">
                        <a:solidFill>
                          <a:srgbClr val="000000"/>
                        </a:solidFill>
                        <a:effectLst/>
                        <a:latin typeface="Calibri" panose="020F0502020204030204" pitchFamily="34" charset="0"/>
                      </a:endParaRPr>
                    </a:p>
                    <a:p>
                      <a:pPr algn="l" fontAlgn="t"/>
                      <a:endParaRPr lang="en-GB" sz="700" b="0" i="0" u="none" strike="noStrike" dirty="0">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l" fontAlgn="t"/>
                      <a:r>
                        <a:rPr lang="en-GB" sz="700" b="0" i="0" u="none" strike="noStrike" dirty="0">
                          <a:solidFill>
                            <a:srgbClr val="000000"/>
                          </a:solidFill>
                          <a:effectLst/>
                          <a:highlight>
                            <a:srgbClr val="FEF2CD"/>
                          </a:highlight>
                          <a:latin typeface="Calibri" panose="020F0502020204030204" pitchFamily="34" charset="0"/>
                        </a:rPr>
                        <a:t> </a:t>
                      </a:r>
                      <a:r>
                        <a:rPr lang="en-GB" sz="700" b="0" i="0" u="none" strike="noStrike" dirty="0">
                          <a:solidFill>
                            <a:srgbClr val="000000"/>
                          </a:solidFill>
                          <a:effectLst/>
                          <a:latin typeface="Calibri" panose="020F0502020204030204" pitchFamily="34" charset="0"/>
                        </a:rPr>
                        <a:t>I can create an individual submission for a Kaggle competition that improves upon previous submissions. Additionally, I am </a:t>
                      </a:r>
                      <a:r>
                        <a:rPr lang="en-GB" sz="700" b="0" i="0" u="none" strike="noStrike" dirty="0">
                          <a:solidFill>
                            <a:srgbClr val="000000"/>
                          </a:solidFill>
                          <a:effectLst/>
                          <a:highlight>
                            <a:srgbClr val="FEF2CD"/>
                          </a:highlight>
                          <a:latin typeface="Calibri" panose="020F0502020204030204" pitchFamily="34" charset="0"/>
                        </a:rPr>
                        <a:t>able to make </a:t>
                      </a:r>
                      <a:r>
                        <a:rPr lang="en-GB" sz="700" b="0" i="0" u="none" strike="noStrike" dirty="0">
                          <a:solidFill>
                            <a:srgbClr val="000000"/>
                          </a:solidFill>
                          <a:effectLst/>
                          <a:latin typeface="Calibri" panose="020F0502020204030204" pitchFamily="34" charset="0"/>
                        </a:rPr>
                        <a:t>a team submission.</a:t>
                      </a:r>
                      <a:endParaRPr lang="en-GB" sz="700" b="0" i="0" u="none" strike="noStrike" dirty="0">
                        <a:solidFill>
                          <a:srgbClr val="000000"/>
                        </a:solidFill>
                        <a:effectLst/>
                        <a:highlight>
                          <a:srgbClr val="FEF2CD"/>
                        </a:highlight>
                        <a:latin typeface="Calibri" panose="020F0502020204030204" pitchFamily="34" charset="0"/>
                      </a:endParaRPr>
                    </a:p>
                  </a:txBody>
                  <a:tcPr marL="0" marR="0" marT="0" marB="0">
                    <a:lnL>
                      <a:noFill/>
                    </a:lnL>
                    <a:lnR>
                      <a:noFill/>
                    </a:lnR>
                    <a:lnT>
                      <a:noFill/>
                    </a:lnT>
                    <a:lnB>
                      <a:noFill/>
                    </a:lnB>
                    <a:solidFill>
                      <a:srgbClr val="FEF2CD"/>
                    </a:solidFill>
                  </a:tcPr>
                </a:tc>
                <a:tc>
                  <a:txBody>
                    <a:bodyPr/>
                    <a:lstStyle/>
                    <a:p>
                      <a:pPr algn="l" fontAlgn="t"/>
                      <a:r>
                        <a:rPr lang="en-GB" sz="700" b="0" i="0" u="none" strike="noStrike" dirty="0">
                          <a:solidFill>
                            <a:srgbClr val="000000"/>
                          </a:solidFill>
                          <a:effectLst/>
                          <a:latin typeface="Calibri" panose="020F0502020204030204" pitchFamily="34" charset="0"/>
                        </a:rPr>
                        <a:t>My model achieved results well above the minimal criteria, demonstrating significant improvement. Additionally, I made a total of 21 submissions.</a:t>
                      </a:r>
                      <a:endParaRPr lang="en-GB" sz="700" b="0" i="0" u="none" strike="noStrike" dirty="0">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algn="l" rtl="0" fontAlgn="t"/>
                      <a:r>
                        <a:rPr lang="en-GB" sz="700" b="0" i="0" u="none" strike="noStrike" dirty="0">
                          <a:solidFill>
                            <a:srgbClr val="000000"/>
                          </a:solidFill>
                          <a:effectLst/>
                          <a:latin typeface="Calibri" panose="020F0502020204030204" pitchFamily="34" charset="0"/>
                        </a:rPr>
                        <a:t>I reached the top 3 position in the Kaggle competition</a:t>
                      </a:r>
                      <a:r>
                        <a:rPr lang="pl-PL" sz="700" b="0" i="0" u="none" strike="noStrike" dirty="0">
                          <a:solidFill>
                            <a:srgbClr val="000000"/>
                          </a:solidFill>
                          <a:effectLst/>
                          <a:latin typeface="Calibri" panose="020F0502020204030204" pitchFamily="34" charset="0"/>
                        </a:rPr>
                        <a:t>,</a:t>
                      </a:r>
                      <a:r>
                        <a:rPr lang="en-GB" sz="700" b="0" i="0" u="none" strike="noStrike" dirty="0">
                          <a:solidFill>
                            <a:srgbClr val="000000"/>
                          </a:solidFill>
                          <a:effectLst/>
                          <a:latin typeface="Calibri" panose="020F0502020204030204" pitchFamily="34" charset="0"/>
                        </a:rPr>
                        <a:t> and </a:t>
                      </a:r>
                      <a:r>
                        <a:rPr lang="pl-PL" sz="700" b="0" i="0" u="none" strike="noStrike" dirty="0">
                          <a:solidFill>
                            <a:srgbClr val="000000"/>
                          </a:solidFill>
                          <a:effectLst/>
                          <a:latin typeface="Calibri" panose="020F0502020204030204" pitchFamily="34" charset="0"/>
                        </a:rPr>
                        <a:t>tracked</a:t>
                      </a:r>
                      <a:r>
                        <a:rPr lang="en-GB" sz="700" b="0" i="0" u="none" strike="noStrike" dirty="0">
                          <a:solidFill>
                            <a:srgbClr val="000000"/>
                          </a:solidFill>
                          <a:effectLst/>
                          <a:latin typeface="Calibri" panose="020F0502020204030204" pitchFamily="34" charset="0"/>
                        </a:rPr>
                        <a:t> and described 21 </a:t>
                      </a:r>
                      <a:r>
                        <a:rPr lang="en-GB" sz="700" b="0" i="0" u="none" strike="noStrike" dirty="0">
                          <a:solidFill>
                            <a:srgbClr val="000000"/>
                          </a:solidFill>
                          <a:effectLst/>
                          <a:highlight>
                            <a:srgbClr val="DAF1F3"/>
                          </a:highlight>
                          <a:latin typeface="Calibri" panose="020F0502020204030204" pitchFamily="34" charset="0"/>
                        </a:rPr>
                        <a:t>submissions</a:t>
                      </a:r>
                      <a:r>
                        <a:rPr lang="en-GB" sz="700" b="0" i="0" u="none" strike="noStrike" dirty="0">
                          <a:solidFill>
                            <a:srgbClr val="000000"/>
                          </a:solidFill>
                          <a:effectLst/>
                          <a:latin typeface="Calibri" panose="020F0502020204030204" pitchFamily="34" charset="0"/>
                        </a:rPr>
                        <a:t>.</a:t>
                      </a:r>
                      <a:endParaRPr lang="en-GB" sz="700" b="0" i="0" u="none" strike="noStrike" dirty="0">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algn="l" fontAlgn="t"/>
                      <a:r>
                        <a:rPr lang="en-GB" sz="700" b="0" i="0" u="none" strike="noStrike" dirty="0">
                          <a:solidFill>
                            <a:srgbClr val="000000"/>
                          </a:solidFill>
                          <a:effectLst/>
                          <a:highlight>
                            <a:srgbClr val="D9E7FD"/>
                          </a:highlight>
                          <a:latin typeface="Calibri" panose="020F0502020204030204" pitchFamily="34" charset="0"/>
                        </a:rPr>
                        <a:t> </a:t>
                      </a:r>
                      <a:r>
                        <a:rPr lang="en-GB" sz="700" b="0" i="0" u="none" strike="noStrike" dirty="0">
                          <a:solidFill>
                            <a:srgbClr val="000000"/>
                          </a:solidFill>
                          <a:effectLst/>
                          <a:latin typeface="Calibri" panose="020F0502020204030204" pitchFamily="34" charset="0"/>
                        </a:rPr>
                        <a:t>I reached the top 3 positions in the Kaggle competition and made a total of 21 submissions, meeting the requirement to be in the top 20% of the group leaderboard.</a:t>
                      </a:r>
                      <a:endParaRPr lang="en-GB" sz="700" b="0" i="0" u="none" strike="noStrike" dirty="0">
                        <a:solidFill>
                          <a:srgbClr val="000000"/>
                        </a:solidFill>
                        <a:effectLst/>
                        <a:highlight>
                          <a:srgbClr val="D9E7FD"/>
                        </a:highlight>
                        <a:latin typeface="Calibri" panose="020F0502020204030204" pitchFamily="34" charset="0"/>
                      </a:endParaRP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774102771"/>
                  </a:ext>
                </a:extLst>
              </a:tr>
            </a:tbl>
          </a:graphicData>
        </a:graphic>
      </p:graphicFrame>
      <p:sp>
        <p:nvSpPr>
          <p:cNvPr id="6" name="TextBox 5">
            <a:extLst>
              <a:ext uri="{FF2B5EF4-FFF2-40B4-BE49-F238E27FC236}">
                <a16:creationId xmlns:a16="http://schemas.microsoft.com/office/drawing/2014/main" id="{80B5981E-E890-FD5E-21D6-BDB99FB448EB}"/>
              </a:ext>
            </a:extLst>
          </p:cNvPr>
          <p:cNvSpPr txBox="1"/>
          <p:nvPr/>
        </p:nvSpPr>
        <p:spPr>
          <a:xfrm>
            <a:off x="182879" y="3054643"/>
            <a:ext cx="6079376" cy="738664"/>
          </a:xfrm>
          <a:prstGeom prst="rect">
            <a:avLst/>
          </a:prstGeom>
          <a:noFill/>
        </p:spPr>
        <p:txBody>
          <a:bodyPr wrap="square">
            <a:spAutoFit/>
          </a:bodyPr>
          <a:lstStyle/>
          <a:p>
            <a:r>
              <a:rPr lang="pl-PL" sz="1100" dirty="0">
                <a:solidFill>
                  <a:schemeClr val="bg1"/>
                </a:solidFill>
              </a:rPr>
              <a:t>Document with Submissions: </a:t>
            </a:r>
            <a:r>
              <a:rPr lang="en-US" dirty="0">
                <a:hlinkClick r:id="rId3"/>
              </a:rPr>
              <a:t>https://github.com/BredaUniversityADSAI/2023-24c-fai2-adsai-DominikSzewczyk224180/blob/main/Datasets/Kaggle%20-%20Y2C_2023-24_ADSAI.xlsx</a:t>
            </a:r>
            <a:endParaRPr lang="en-US" dirty="0"/>
          </a:p>
        </p:txBody>
      </p:sp>
    </p:spTree>
    <p:extLst>
      <p:ext uri="{BB962C8B-B14F-4D97-AF65-F5344CB8AC3E}">
        <p14:creationId xmlns:p14="http://schemas.microsoft.com/office/powerpoint/2010/main" val="26902188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6</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b="1" dirty="0"/>
              <a:t>Technical Report: Natural Language Processing </a:t>
            </a:r>
            <a:endParaRPr lang="nl-NL"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r>
              <a:rPr lang="en-US" dirty="0"/>
              <a:t>The student can translate results into effective reporting.</a:t>
            </a:r>
            <a:endParaRPr lang="nl-NL"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rPr>
              <a:t>6</a:t>
            </a:r>
          </a:p>
        </p:txBody>
      </p:sp>
    </p:spTree>
    <p:extLst>
      <p:ext uri="{BB962C8B-B14F-4D97-AF65-F5344CB8AC3E}">
        <p14:creationId xmlns:p14="http://schemas.microsoft.com/office/powerpoint/2010/main" val="39494453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6</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6/6</a:t>
            </a:r>
            <a:endParaRPr dirty="0"/>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dirty="0">
                <a:solidFill>
                  <a:schemeClr val="lt1"/>
                </a:solidFill>
                <a:latin typeface="Helvetica Neue"/>
                <a:ea typeface="Helvetica Neue"/>
                <a:cs typeface="Helvetica Neue"/>
                <a:sym typeface="Helvetica Neue"/>
              </a:rPr>
              <a:t>Show your best examples </a:t>
            </a:r>
            <a:r>
              <a:rPr lang="en-US" sz="900" b="1" i="1" dirty="0">
                <a:solidFill>
                  <a:schemeClr val="lt1"/>
                </a:solidFill>
                <a:latin typeface="Helvetica Neue"/>
                <a:ea typeface="Helvetica Neue"/>
                <a:cs typeface="Helvetica Neue"/>
                <a:sym typeface="Helvetica Neue"/>
              </a:rPr>
              <a:t>using GitHub links</a:t>
            </a:r>
            <a:r>
              <a:rPr lang="en-US" sz="900" i="1" dirty="0">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lang="en-US" sz="900" dirty="0">
              <a:solidFill>
                <a:schemeClr val="lt1"/>
              </a:solidFill>
            </a:endParaRPr>
          </a:p>
          <a:p>
            <a:pPr marL="0" lvl="0" indent="0" algn="l" rtl="0">
              <a:lnSpc>
                <a:spcPct val="115000"/>
              </a:lnSpc>
              <a:spcBef>
                <a:spcPts val="0"/>
              </a:spcBef>
              <a:spcAft>
                <a:spcPts val="0"/>
              </a:spcAft>
              <a:buNone/>
            </a:pPr>
            <a:endParaRPr lang="en-US"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6.0</a:t>
            </a:r>
            <a:endParaRPr lang="en-US"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The student is able to write a technical report detailing model implementations and evaluations given a specific NLP task.</a:t>
            </a:r>
            <a:endParaRPr lang="nl-NL" dirty="0"/>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6079"/>
            <a:ext cx="2083836" cy="576000"/>
          </a:xfrm>
          <a:prstGeom prst="rect">
            <a:avLst/>
          </a:prstGeom>
        </p:spPr>
        <p:txBody>
          <a:bodyPr spcFirstLastPara="1" wrap="square" lIns="91425" tIns="91425" rIns="91425" bIns="91425" anchor="ctr" anchorCtr="0">
            <a:noAutofit/>
          </a:bodyPr>
          <a:lstStyle/>
          <a:p>
            <a:r>
              <a:rPr lang="en-US" sz="1100" b="1" dirty="0"/>
              <a:t>Technical Report: Natural Language Processing</a:t>
            </a:r>
          </a:p>
        </p:txBody>
      </p:sp>
      <p:sp>
        <p:nvSpPr>
          <p:cNvPr id="4" name="Google Shape;459;p48">
            <a:extLst>
              <a:ext uri="{FF2B5EF4-FFF2-40B4-BE49-F238E27FC236}">
                <a16:creationId xmlns:a16="http://schemas.microsoft.com/office/drawing/2014/main" id="{DF712CDF-A13F-0749-18B9-BB5188306C34}"/>
              </a:ext>
            </a:extLst>
          </p:cNvPr>
          <p:cNvSpPr txBox="1">
            <a:spLocks noGrp="1"/>
          </p:cNvSpPr>
          <p:nvPr>
            <p:ph type="title" idx="3"/>
          </p:nvPr>
        </p:nvSpPr>
        <p:spPr>
          <a:xfrm>
            <a:off x="3277579" y="-6080"/>
            <a:ext cx="4206300" cy="576000"/>
          </a:xfrm>
          <a:prstGeom prst="rect">
            <a:avLst/>
          </a:prstGeom>
        </p:spPr>
        <p:txBody>
          <a:bodyPr spcFirstLastPara="1" wrap="square" lIns="91425" tIns="91425" rIns="91425" bIns="91425" anchor="ctr" anchorCtr="0">
            <a:noAutofit/>
          </a:bodyPr>
          <a:lstStyle/>
          <a:p>
            <a:r>
              <a:rPr lang="en-US" i="0" dirty="0"/>
              <a:t>The student can translate results into effective reporting.</a:t>
            </a:r>
            <a:endParaRPr lang="nl-NL" dirty="0"/>
          </a:p>
        </p:txBody>
      </p:sp>
      <p:graphicFrame>
        <p:nvGraphicFramePr>
          <p:cNvPr id="5" name="Table 4">
            <a:extLst>
              <a:ext uri="{FF2B5EF4-FFF2-40B4-BE49-F238E27FC236}">
                <a16:creationId xmlns:a16="http://schemas.microsoft.com/office/drawing/2014/main" id="{19FA7A9B-86C2-BFB5-55C7-25F35FC9910D}"/>
              </a:ext>
            </a:extLst>
          </p:cNvPr>
          <p:cNvGraphicFramePr>
            <a:graphicFrameLocks noGrp="1"/>
          </p:cNvGraphicFramePr>
          <p:nvPr>
            <p:extLst>
              <p:ext uri="{D42A27DB-BD31-4B8C-83A1-F6EECF244321}">
                <p14:modId xmlns:p14="http://schemas.microsoft.com/office/powerpoint/2010/main" val="1911611571"/>
              </p:ext>
            </p:extLst>
          </p:nvPr>
        </p:nvGraphicFramePr>
        <p:xfrm>
          <a:off x="182880" y="1182254"/>
          <a:ext cx="7978591" cy="2560320"/>
        </p:xfrm>
        <a:graphic>
          <a:graphicData uri="http://schemas.openxmlformats.org/drawingml/2006/table">
            <a:tbl>
              <a:tblPr/>
              <a:tblGrid>
                <a:gridCol w="1553268">
                  <a:extLst>
                    <a:ext uri="{9D8B030D-6E8A-4147-A177-3AD203B41FA5}">
                      <a16:colId xmlns:a16="http://schemas.microsoft.com/office/drawing/2014/main" val="4134302813"/>
                    </a:ext>
                  </a:extLst>
                </a:gridCol>
                <a:gridCol w="1582212">
                  <a:extLst>
                    <a:ext uri="{9D8B030D-6E8A-4147-A177-3AD203B41FA5}">
                      <a16:colId xmlns:a16="http://schemas.microsoft.com/office/drawing/2014/main" val="366483982"/>
                    </a:ext>
                  </a:extLst>
                </a:gridCol>
                <a:gridCol w="1572564">
                  <a:extLst>
                    <a:ext uri="{9D8B030D-6E8A-4147-A177-3AD203B41FA5}">
                      <a16:colId xmlns:a16="http://schemas.microsoft.com/office/drawing/2014/main" val="24045914"/>
                    </a:ext>
                  </a:extLst>
                </a:gridCol>
                <a:gridCol w="1688335">
                  <a:extLst>
                    <a:ext uri="{9D8B030D-6E8A-4147-A177-3AD203B41FA5}">
                      <a16:colId xmlns:a16="http://schemas.microsoft.com/office/drawing/2014/main" val="3469212685"/>
                    </a:ext>
                  </a:extLst>
                </a:gridCol>
                <a:gridCol w="1582212">
                  <a:extLst>
                    <a:ext uri="{9D8B030D-6E8A-4147-A177-3AD203B41FA5}">
                      <a16:colId xmlns:a16="http://schemas.microsoft.com/office/drawing/2014/main" val="1006418056"/>
                    </a:ext>
                  </a:extLst>
                </a:gridCol>
              </a:tblGrid>
              <a:tr h="1214582">
                <a:tc>
                  <a:txBody>
                    <a:bodyPr/>
                    <a:lstStyle/>
                    <a:p>
                      <a:pPr algn="l" fontAlgn="t"/>
                      <a:r>
                        <a:rPr lang="en-GB" sz="800" b="0" i="0" u="none" strike="noStrike" dirty="0">
                          <a:solidFill>
                            <a:srgbClr val="000000"/>
                          </a:solidFill>
                          <a:effectLst/>
                          <a:highlight>
                            <a:srgbClr val="FFE1CC"/>
                          </a:highlight>
                          <a:latin typeface="Calibri" panose="020F0502020204030204" pitchFamily="34" charset="0"/>
                        </a:rPr>
                        <a:t>The student can write a technical report for the client, with a word count between 3600 and 4400 words.</a:t>
                      </a:r>
                    </a:p>
                  </a:txBody>
                  <a:tcPr marL="0" marR="0" marT="0" marB="0">
                    <a:lnL>
                      <a:noFill/>
                    </a:lnL>
                    <a:lnR>
                      <a:noFill/>
                    </a:lnR>
                    <a:lnT>
                      <a:noFill/>
                    </a:lnT>
                    <a:lnB>
                      <a:noFill/>
                    </a:lnB>
                    <a:solidFill>
                      <a:srgbClr val="FFE1CC"/>
                    </a:solidFill>
                  </a:tcPr>
                </a:tc>
                <a:tc>
                  <a:txBody>
                    <a:bodyPr/>
                    <a:lstStyle/>
                    <a:p>
                      <a:pPr algn="l" fontAlgn="t"/>
                      <a:r>
                        <a:rPr lang="en-GB" sz="800" b="0" i="0" u="none" strike="noStrike" dirty="0">
                          <a:solidFill>
                            <a:srgbClr val="000000"/>
                          </a:solidFill>
                          <a:effectLst/>
                          <a:highlight>
                            <a:srgbClr val="FEF2CD"/>
                          </a:highlight>
                          <a:latin typeface="Calibri" panose="020F0502020204030204" pitchFamily="34" charset="0"/>
                        </a:rPr>
                        <a:t>The student can provide an adequate overview and general explanation on the scope of the work. The student can explain the data processing steps and the report contains an EDA. Meeting all criteria in Poor.</a:t>
                      </a:r>
                    </a:p>
                  </a:txBody>
                  <a:tcPr marL="0" marR="0" marT="0" marB="0">
                    <a:lnL>
                      <a:noFill/>
                    </a:lnL>
                    <a:lnR>
                      <a:noFill/>
                    </a:lnR>
                    <a:lnT>
                      <a:noFill/>
                    </a:lnT>
                    <a:lnB>
                      <a:noFill/>
                    </a:lnB>
                    <a:solidFill>
                      <a:srgbClr val="FEF2CD"/>
                    </a:solidFill>
                  </a:tcPr>
                </a:tc>
                <a:tc>
                  <a:txBody>
                    <a:bodyPr/>
                    <a:lstStyle/>
                    <a:p>
                      <a:pPr algn="l" fontAlgn="t"/>
                      <a:r>
                        <a:rPr lang="en-GB" sz="800" b="0" i="0" u="none" strike="noStrike" dirty="0">
                          <a:solidFill>
                            <a:srgbClr val="000000"/>
                          </a:solidFill>
                          <a:effectLst/>
                          <a:highlight>
                            <a:srgbClr val="D1F1DA"/>
                          </a:highlight>
                          <a:latin typeface="Calibri" panose="020F0502020204030204" pitchFamily="34" charset="0"/>
                        </a:rPr>
                        <a:t>The student includes technical information about their NLP model architectures and hyperparameter settings. The student is able to documented all of the sources used with appropriate citation styles. Meeting all criteria in Insufficient.</a:t>
                      </a:r>
                    </a:p>
                  </a:txBody>
                  <a:tcPr marL="0" marR="0" marT="0" marB="0">
                    <a:lnL>
                      <a:noFill/>
                    </a:lnL>
                    <a:lnR>
                      <a:noFill/>
                    </a:lnR>
                    <a:lnT>
                      <a:noFill/>
                    </a:lnT>
                    <a:lnB>
                      <a:noFill/>
                    </a:lnB>
                    <a:solidFill>
                      <a:srgbClr val="D1F1DA"/>
                    </a:solidFill>
                  </a:tcPr>
                </a:tc>
                <a:tc>
                  <a:txBody>
                    <a:bodyPr/>
                    <a:lstStyle/>
                    <a:p>
                      <a:pPr algn="l" fontAlgn="t"/>
                      <a:r>
                        <a:rPr lang="en-GB" sz="800" b="0" i="0" u="none" strike="noStrike" dirty="0">
                          <a:solidFill>
                            <a:srgbClr val="000000"/>
                          </a:solidFill>
                          <a:effectLst/>
                          <a:highlight>
                            <a:srgbClr val="DAF1F3"/>
                          </a:highlight>
                          <a:latin typeface="Calibri" panose="020F0502020204030204" pitchFamily="34" charset="0"/>
                        </a:rPr>
                        <a:t>The student evaluates the performance of their implementations by reporting on suited metrics. The student is able to do an error analysis to explain model performance. Most of the sentences are well-written and free of grammar, punctuation, and spelling errors. Meeting all criteria in Sufficient.</a:t>
                      </a:r>
                    </a:p>
                  </a:txBody>
                  <a:tcPr marL="0" marR="0" marT="0" marB="0">
                    <a:lnL>
                      <a:noFill/>
                    </a:lnL>
                    <a:lnR>
                      <a:noFill/>
                    </a:lnR>
                    <a:lnT>
                      <a:noFill/>
                    </a:lnT>
                    <a:lnB>
                      <a:noFill/>
                    </a:lnB>
                    <a:solidFill>
                      <a:srgbClr val="DAF1F3"/>
                    </a:solidFill>
                  </a:tcPr>
                </a:tc>
                <a:tc>
                  <a:txBody>
                    <a:bodyPr/>
                    <a:lstStyle/>
                    <a:p>
                      <a:pPr algn="l" fontAlgn="t"/>
                      <a:r>
                        <a:rPr lang="en-GB" sz="800" b="0" i="0" u="none" strike="noStrike" dirty="0">
                          <a:solidFill>
                            <a:srgbClr val="000000"/>
                          </a:solidFill>
                          <a:effectLst/>
                          <a:highlight>
                            <a:srgbClr val="D9E7FD"/>
                          </a:highlight>
                          <a:latin typeface="Calibri" panose="020F0502020204030204" pitchFamily="34" charset="0"/>
                        </a:rPr>
                        <a:t>The student can suggest concrete improvements to their solution and provides a critical discussion. The student can write a report where figures, tables and equations are clearly and logically identified and strongly support the text; all paragraphs are well-organized; use of sections is logical and allows easy navigation through the document. Meeting all criteria in Good.</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2572009085"/>
                  </a:ext>
                </a:extLst>
              </a:tr>
              <a:tr h="336406">
                <a:tc>
                  <a:txBody>
                    <a:bodyPr/>
                    <a:lstStyle/>
                    <a:p>
                      <a:pPr algn="l" fontAlgn="t"/>
                      <a:r>
                        <a:rPr lang="en-GB" sz="800" b="0" i="0" u="none" strike="noStrike" dirty="0">
                          <a:solidFill>
                            <a:srgbClr val="000000"/>
                          </a:solidFill>
                          <a:effectLst/>
                          <a:latin typeface="Calibri" panose="020F0502020204030204" pitchFamily="34" charset="0"/>
                        </a:rPr>
                        <a:t>I wrote a technical report for the client, and it meets the word count criteria</a:t>
                      </a:r>
                      <a:r>
                        <a:rPr lang="pl-PL" sz="800" b="0" i="0" u="none" strike="noStrike" dirty="0">
                          <a:solidFill>
                            <a:srgbClr val="000000"/>
                          </a:solidFill>
                          <a:effectLst/>
                          <a:latin typeface="Calibri" panose="020F0502020204030204" pitchFamily="34" charset="0"/>
                        </a:rPr>
                        <a:t>.</a:t>
                      </a:r>
                      <a:endParaRPr lang="en-GB" sz="800" b="0" i="0" u="none" strike="noStrike" dirty="0">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l" fontAlgn="t"/>
                      <a:r>
                        <a:rPr lang="en-GB" sz="800" b="0" i="0" u="none" strike="noStrike" dirty="0">
                          <a:solidFill>
                            <a:srgbClr val="000000"/>
                          </a:solidFill>
                          <a:effectLst/>
                          <a:highlight>
                            <a:srgbClr val="FEF2CD"/>
                          </a:highlight>
                          <a:latin typeface="Calibri" panose="020F0502020204030204" pitchFamily="34" charset="0"/>
                        </a:rPr>
                        <a:t> </a:t>
                      </a:r>
                      <a:r>
                        <a:rPr lang="en-GB" sz="800" b="0" i="0" u="none" strike="noStrike" dirty="0">
                          <a:solidFill>
                            <a:srgbClr val="000000"/>
                          </a:solidFill>
                          <a:effectLst/>
                          <a:latin typeface="Calibri" panose="020F0502020204030204" pitchFamily="34" charset="0"/>
                        </a:rPr>
                        <a:t>I provided an adequate overview and general explanation of the scope of the work in my report. Additionally, I thoroughly explained the data processing steps and included an Exploratory Data Analysis</a:t>
                      </a:r>
                      <a:r>
                        <a:rPr lang="pl-PL" sz="800" b="0" i="0" u="none" strike="noStrike" dirty="0">
                          <a:solidFill>
                            <a:srgbClr val="000000"/>
                          </a:solidFill>
                          <a:effectLst/>
                          <a:latin typeface="Calibri" panose="020F0502020204030204" pitchFamily="34" charset="0"/>
                        </a:rPr>
                        <a:t>.</a:t>
                      </a:r>
                      <a:endParaRPr lang="en-GB" sz="800" b="0" i="0" u="none" strike="noStrike" dirty="0">
                        <a:solidFill>
                          <a:srgbClr val="000000"/>
                        </a:solidFill>
                        <a:effectLst/>
                        <a:highlight>
                          <a:srgbClr val="FEF2CD"/>
                        </a:highlight>
                        <a:latin typeface="Calibri" panose="020F0502020204030204" pitchFamily="34" charset="0"/>
                      </a:endParaRPr>
                    </a:p>
                  </a:txBody>
                  <a:tcPr marL="0" marR="0" marT="0" marB="0">
                    <a:lnL>
                      <a:noFill/>
                    </a:lnL>
                    <a:lnR>
                      <a:noFill/>
                    </a:lnR>
                    <a:lnT>
                      <a:noFill/>
                    </a:lnT>
                    <a:lnB>
                      <a:noFill/>
                    </a:lnB>
                    <a:solidFill>
                      <a:srgbClr val="FEF2CD"/>
                    </a:solidFill>
                  </a:tcPr>
                </a:tc>
                <a:tc>
                  <a:txBody>
                    <a:bodyPr/>
                    <a:lstStyle/>
                    <a:p>
                      <a:pPr algn="l" fontAlgn="t"/>
                      <a:r>
                        <a:rPr lang="en-GB" sz="800" b="0" i="0" u="none" strike="noStrike" dirty="0">
                          <a:solidFill>
                            <a:srgbClr val="000000"/>
                          </a:solidFill>
                          <a:effectLst/>
                          <a:latin typeface="Calibri" panose="020F0502020204030204" pitchFamily="34" charset="0"/>
                        </a:rPr>
                        <a:t>I included technical information about my NLP model architectures and hyperparameter settings in the report. Furthermore, I ensured that all sources used were properly documented with appropriate citation styles.</a:t>
                      </a:r>
                      <a:endParaRPr lang="en-GB" sz="800" b="0" i="0" u="none" strike="noStrike" dirty="0">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algn="l" fontAlgn="t"/>
                      <a:r>
                        <a:rPr lang="en-GB" sz="800" b="0" i="0" u="none" strike="noStrike" dirty="0">
                          <a:solidFill>
                            <a:srgbClr val="000000"/>
                          </a:solidFill>
                          <a:effectLst/>
                          <a:highlight>
                            <a:srgbClr val="DAF1F3"/>
                          </a:highlight>
                          <a:latin typeface="Calibri" panose="020F0502020204030204" pitchFamily="34" charset="0"/>
                        </a:rPr>
                        <a:t> </a:t>
                      </a:r>
                      <a:r>
                        <a:rPr lang="en-GB" sz="800" b="0" i="0" u="none" strike="noStrike" dirty="0">
                          <a:solidFill>
                            <a:srgbClr val="000000"/>
                          </a:solidFill>
                          <a:effectLst/>
                          <a:latin typeface="Calibri" panose="020F0502020204030204" pitchFamily="34" charset="0"/>
                        </a:rPr>
                        <a:t>I evaluated the performance of my implementations by reporting on suitable metrics in the report. Additionally, I conducted an error analysis to explain model performance. Most of the sentences in the report are well-written and free of grammar, punctuation, and spelling errors.</a:t>
                      </a:r>
                      <a:endParaRPr lang="en-GB" sz="800" b="0" i="0" u="none" strike="noStrike" dirty="0">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algn="l" fontAlgn="t"/>
                      <a:r>
                        <a:rPr lang="en-GB" sz="800" b="0" i="0" u="none" strike="noStrike" dirty="0">
                          <a:solidFill>
                            <a:srgbClr val="000000"/>
                          </a:solidFill>
                          <a:effectLst/>
                          <a:highlight>
                            <a:srgbClr val="D9E7FD"/>
                          </a:highlight>
                          <a:latin typeface="Calibri" panose="020F0502020204030204" pitchFamily="34" charset="0"/>
                        </a:rPr>
                        <a:t> </a:t>
                      </a:r>
                      <a:r>
                        <a:rPr lang="en-GB" sz="800" b="0" i="0" u="none" strike="noStrike" dirty="0">
                          <a:solidFill>
                            <a:srgbClr val="000000"/>
                          </a:solidFill>
                          <a:effectLst/>
                          <a:latin typeface="Calibri" panose="020F0502020204030204" pitchFamily="34" charset="0"/>
                        </a:rPr>
                        <a:t>I suggested concrete improvements to my solution and provided a critical discussion in the report. Additionally, I ensured that figures, tables, and equations were clearly and logically identified and strongly supported the text. All paragraphs were well-organized, and the use of sections was logical, allowing easy navigation through the document.</a:t>
                      </a:r>
                      <a:endParaRPr lang="en-GB" sz="800" b="0" i="0" u="none" strike="noStrike" dirty="0">
                        <a:solidFill>
                          <a:srgbClr val="000000"/>
                        </a:solidFill>
                        <a:effectLst/>
                        <a:highlight>
                          <a:srgbClr val="D9E7FD"/>
                        </a:highlight>
                        <a:latin typeface="Calibri" panose="020F0502020204030204" pitchFamily="34" charset="0"/>
                      </a:endParaRP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2640882608"/>
                  </a:ext>
                </a:extLst>
              </a:tr>
            </a:tbl>
          </a:graphicData>
        </a:graphic>
      </p:graphicFrame>
      <p:sp>
        <p:nvSpPr>
          <p:cNvPr id="6" name="TextBox 5">
            <a:extLst>
              <a:ext uri="{FF2B5EF4-FFF2-40B4-BE49-F238E27FC236}">
                <a16:creationId xmlns:a16="http://schemas.microsoft.com/office/drawing/2014/main" id="{6AFFC2BC-055D-770D-B507-707FB83BFF48}"/>
              </a:ext>
            </a:extLst>
          </p:cNvPr>
          <p:cNvSpPr txBox="1"/>
          <p:nvPr/>
        </p:nvSpPr>
        <p:spPr>
          <a:xfrm>
            <a:off x="182880" y="3816607"/>
            <a:ext cx="4629726" cy="600164"/>
          </a:xfrm>
          <a:prstGeom prst="rect">
            <a:avLst/>
          </a:prstGeom>
          <a:noFill/>
        </p:spPr>
        <p:txBody>
          <a:bodyPr wrap="square">
            <a:spAutoFit/>
          </a:bodyPr>
          <a:lstStyle/>
          <a:p>
            <a:r>
              <a:rPr lang="pl-PL" sz="1100" dirty="0">
                <a:solidFill>
                  <a:schemeClr val="bg1"/>
                </a:solidFill>
              </a:rPr>
              <a:t>T</a:t>
            </a:r>
            <a:r>
              <a:rPr lang="en-GB" sz="1100" dirty="0" err="1">
                <a:solidFill>
                  <a:schemeClr val="bg1"/>
                </a:solidFill>
              </a:rPr>
              <a:t>echnical</a:t>
            </a:r>
            <a:r>
              <a:rPr lang="en-GB" sz="1100" dirty="0">
                <a:solidFill>
                  <a:schemeClr val="bg1"/>
                </a:solidFill>
              </a:rPr>
              <a:t> report</a:t>
            </a:r>
            <a:r>
              <a:rPr lang="pl-PL" sz="1100" dirty="0">
                <a:solidFill>
                  <a:schemeClr val="bg1"/>
                </a:solidFill>
              </a:rPr>
              <a:t>: </a:t>
            </a:r>
            <a:r>
              <a:rPr lang="pl-PL" sz="1100" dirty="0">
                <a:solidFill>
                  <a:schemeClr val="bg1"/>
                </a:solidFill>
                <a:hlinkClick r:id="rId3"/>
              </a:rPr>
              <a:t>https://github.com/BredaUniversityADSAI/2023-24c-fai2-adsai-group-group2/blob/main/deliverables/Technical_Report_group2.pdf</a:t>
            </a:r>
            <a:r>
              <a:rPr lang="pl-PL" sz="1100" dirty="0">
                <a:solidFill>
                  <a:schemeClr val="bg1"/>
                </a:solidFill>
              </a:rPr>
              <a:t>  </a:t>
            </a:r>
            <a:r>
              <a:rPr lang="en-GB" sz="1100" dirty="0">
                <a:solidFill>
                  <a:schemeClr val="bg1"/>
                </a:solidFill>
              </a:rPr>
              <a:t> </a:t>
            </a:r>
            <a:endParaRPr lang="en-US" sz="1100" dirty="0">
              <a:solidFill>
                <a:schemeClr val="bg1"/>
              </a:solidFill>
            </a:endParaRPr>
          </a:p>
        </p:txBody>
      </p:sp>
    </p:spTree>
    <p:extLst>
      <p:ext uri="{BB962C8B-B14F-4D97-AF65-F5344CB8AC3E}">
        <p14:creationId xmlns:p14="http://schemas.microsoft.com/office/powerpoint/2010/main" val="2827503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t>
            </a:r>
            <a:r>
              <a:rPr lang="en-NL" dirty="0" err="1"/>
              <a:t>edal</a:t>
            </a:r>
            <a:r>
              <a:rPr lang="en-NL" dirty="0"/>
              <a:t> Challenges</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Going the extra mile!</a:t>
            </a:r>
            <a:endParaRPr dirty="0"/>
          </a:p>
        </p:txBody>
      </p:sp>
      <p:pic>
        <p:nvPicPr>
          <p:cNvPr id="7" name="Graphic 6" descr="Medal">
            <a:extLst>
              <a:ext uri="{FF2B5EF4-FFF2-40B4-BE49-F238E27FC236}">
                <a16:creationId xmlns:a16="http://schemas.microsoft.com/office/drawing/2014/main" id="{2C2C6876-7040-0594-5C65-F9EFF1B3B3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666" y="1379845"/>
            <a:ext cx="3492405" cy="3492405"/>
          </a:xfrm>
          <a:prstGeom prst="rect">
            <a:avLst/>
          </a:prstGeom>
        </p:spPr>
      </p:pic>
    </p:spTree>
    <p:extLst>
      <p:ext uri="{BB962C8B-B14F-4D97-AF65-F5344CB8AC3E}">
        <p14:creationId xmlns:p14="http://schemas.microsoft.com/office/powerpoint/2010/main" val="28329518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i="1" dirty="0">
                <a:solidFill>
                  <a:schemeClr val="lt1"/>
                </a:solidFill>
                <a:latin typeface="Helvetica Neue"/>
                <a:ea typeface="Helvetica Neue"/>
                <a:cs typeface="Helvetica Neue"/>
                <a:sym typeface="Helvetica Neue"/>
              </a:rPr>
              <a:t>My team achieved top-3 position in the Kaggle leaderboard (group).</a:t>
            </a:r>
            <a:endParaRPr sz="1800" i="1" dirty="0">
              <a:solidFill>
                <a:schemeClr val="lt1"/>
              </a:solidFill>
              <a:latin typeface="Helvetica Neue"/>
              <a:ea typeface="Helvetica Neue"/>
              <a:cs typeface="Helvetica Neue"/>
              <a:sym typeface="Helvetica Neue"/>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a:t>
            </a:r>
            <a:r>
              <a:rPr lang="en-NL" dirty="0" err="1"/>
              <a:t>ut</a:t>
            </a:r>
            <a:r>
              <a:rPr lang="en-NL" dirty="0"/>
              <a:t> your evidence down here to receive a medal!</a:t>
            </a:r>
            <a:endParaRPr lang="en-GB" dirty="0"/>
          </a:p>
        </p:txBody>
      </p:sp>
      <p:sp>
        <p:nvSpPr>
          <p:cNvPr id="7" name="Google Shape;459;p48">
            <a:extLst>
              <a:ext uri="{FF2B5EF4-FFF2-40B4-BE49-F238E27FC236}">
                <a16:creationId xmlns:a16="http://schemas.microsoft.com/office/drawing/2014/main" id="{5161B9CD-FD90-1846-8EE0-48554F0A839A}"/>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Going the extra mile!</a:t>
            </a:r>
            <a:endParaRPr lang="en-GB" dirty="0"/>
          </a:p>
        </p:txBody>
      </p:sp>
      <p:sp>
        <p:nvSpPr>
          <p:cNvPr id="2" name="Google Shape;462;p48">
            <a:extLst>
              <a:ext uri="{FF2B5EF4-FFF2-40B4-BE49-F238E27FC236}">
                <a16:creationId xmlns:a16="http://schemas.microsoft.com/office/drawing/2014/main" id="{504CBF35-FBEA-FA87-F016-E6278C3C94B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Medal Challenges</a:t>
            </a:r>
            <a:endParaRPr lang="en-US" dirty="0"/>
          </a:p>
        </p:txBody>
      </p:sp>
      <p:pic>
        <p:nvPicPr>
          <p:cNvPr id="12" name="Graphic 11" descr="Medal">
            <a:extLst>
              <a:ext uri="{FF2B5EF4-FFF2-40B4-BE49-F238E27FC236}">
                <a16:creationId xmlns:a16="http://schemas.microsoft.com/office/drawing/2014/main" id="{DAEAD1FE-ADA8-7092-2C63-52D1D8722E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5771" y="58096"/>
            <a:ext cx="459808" cy="459808"/>
          </a:xfrm>
          <a:prstGeom prst="rect">
            <a:avLst/>
          </a:prstGeom>
        </p:spPr>
      </p:pic>
      <p:pic>
        <p:nvPicPr>
          <p:cNvPr id="4" name="Picture 3">
            <a:extLst>
              <a:ext uri="{FF2B5EF4-FFF2-40B4-BE49-F238E27FC236}">
                <a16:creationId xmlns:a16="http://schemas.microsoft.com/office/drawing/2014/main" id="{E0DC273E-5DF0-A669-F2F9-F7CC066C1129}"/>
              </a:ext>
            </a:extLst>
          </p:cNvPr>
          <p:cNvPicPr>
            <a:picLocks noChangeAspect="1"/>
          </p:cNvPicPr>
          <p:nvPr/>
        </p:nvPicPr>
        <p:blipFill>
          <a:blip r:embed="rId5"/>
          <a:stretch>
            <a:fillRect/>
          </a:stretch>
        </p:blipFill>
        <p:spPr>
          <a:xfrm>
            <a:off x="245771" y="2054641"/>
            <a:ext cx="7670800" cy="1309248"/>
          </a:xfrm>
          <a:prstGeom prst="rect">
            <a:avLst/>
          </a:prstGeom>
        </p:spPr>
      </p:pic>
    </p:spTree>
    <p:extLst>
      <p:ext uri="{BB962C8B-B14F-4D97-AF65-F5344CB8AC3E}">
        <p14:creationId xmlns:p14="http://schemas.microsoft.com/office/powerpoint/2010/main" val="33184646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2"/>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Section </a:t>
            </a:r>
            <a:r>
              <a:rPr lang="en" dirty="0"/>
              <a:t>D</a:t>
            </a:r>
            <a:endParaRPr sz="6000" dirty="0"/>
          </a:p>
        </p:txBody>
      </p:sp>
      <p:sp>
        <p:nvSpPr>
          <p:cNvPr id="498" name="Google Shape;498;p52"/>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Reflection</a:t>
            </a:r>
            <a:endParaRPr sz="3000"/>
          </a:p>
        </p:txBody>
      </p:sp>
      <p:sp>
        <p:nvSpPr>
          <p:cNvPr id="499" name="Google Shape;499;p52"/>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sym typeface="Roboto"/>
              </a:rPr>
              <a:t>D</a:t>
            </a:r>
            <a:endParaRPr lang="en" sz="40000" dirty="0">
              <a:solidFill>
                <a:srgbClr val="999999"/>
              </a:solidFill>
              <a:latin typeface="Roboto"/>
              <a:ea typeface="Roboto"/>
              <a:cs typeface="Roboto"/>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3"/>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did I achieve this block?</a:t>
            </a:r>
            <a:endParaRPr/>
          </a:p>
        </p:txBody>
      </p:sp>
      <p:sp>
        <p:nvSpPr>
          <p:cNvPr id="505" name="Google Shape;505;p53"/>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507" name="Google Shape;507;p53"/>
          <p:cNvSpPr txBox="1">
            <a:spLocks noGrp="1"/>
          </p:cNvSpPr>
          <p:nvPr>
            <p:ph type="body" idx="3"/>
          </p:nvPr>
        </p:nvSpPr>
        <p:spPr>
          <a:xfrm>
            <a:off x="182880" y="1069848"/>
            <a:ext cx="8778300" cy="3895200"/>
          </a:xfrm>
          <a:prstGeom prst="rect">
            <a:avLst/>
          </a:prstGeom>
        </p:spPr>
        <p:txBody>
          <a:bodyPr spcFirstLastPara="1" wrap="square" lIns="91425" tIns="91425" rIns="91425" bIns="91425" anchor="t" anchorCtr="0">
            <a:noAutofit/>
          </a:bodyPr>
          <a:lstStyle/>
          <a:p>
            <a:pPr marL="0" indent="0" algn="just">
              <a:spcBef>
                <a:spcPts val="800"/>
              </a:spcBef>
              <a:buNone/>
            </a:pPr>
            <a:r>
              <a:rPr lang="en-GB" sz="1400" b="1" dirty="0"/>
              <a:t>My most significant achievements this block</a:t>
            </a:r>
            <a:endParaRPr lang="en-GB" dirty="0"/>
          </a:p>
          <a:p>
            <a:pPr marL="0" lvl="0" indent="0" algn="just" rtl="0">
              <a:spcBef>
                <a:spcPts val="800"/>
              </a:spcBef>
              <a:spcAft>
                <a:spcPts val="0"/>
              </a:spcAft>
              <a:buNone/>
            </a:pPr>
            <a:r>
              <a:rPr lang="en-GB" sz="1100" dirty="0"/>
              <a:t>My biggest achievement this block was making a model that predicts multi-class emotions. It reached the top 3 in the overall Kaggle leaderboard. Also, all the top 6 submissions in my group were mine. My model got a score of 0.883 on the private leaderboard, almost getting to the top 2 by just 0.003. This is my most significant achievement this block.</a:t>
            </a:r>
            <a:endParaRPr sz="1100" dirty="0"/>
          </a:p>
          <a:p>
            <a:pPr marL="0" lvl="0" indent="0" algn="just" rtl="0">
              <a:spcBef>
                <a:spcPts val="800"/>
              </a:spcBef>
              <a:spcAft>
                <a:spcPts val="0"/>
              </a:spcAft>
              <a:buNone/>
            </a:pPr>
            <a:r>
              <a:rPr lang="en" sz="1400" b="1" dirty="0"/>
              <a:t>My most difficult challenges this block</a:t>
            </a:r>
            <a:endParaRPr sz="1400" b="1" dirty="0"/>
          </a:p>
          <a:p>
            <a:pPr marL="0" lvl="0" indent="0" algn="just" rtl="0">
              <a:spcBef>
                <a:spcPts val="800"/>
              </a:spcBef>
              <a:spcAft>
                <a:spcPts val="0"/>
              </a:spcAft>
              <a:buNone/>
            </a:pPr>
            <a:r>
              <a:rPr lang="en-GB" sz="1100" dirty="0"/>
              <a:t>My most difficult challenge this block was building the HMM model. I had to read many articles, but even after that, my model didn't want to work. I persisted, working hard to solve errors and finally get the model to learn and make predictions. Eventually, I succeeded. Despite the model not performing as well as I hoped, I was still happy about its progress.</a:t>
            </a:r>
            <a:endParaRPr lang="en" sz="1100" dirty="0"/>
          </a:p>
          <a:p>
            <a:pPr marL="0" lvl="0" indent="0" algn="just" rtl="0">
              <a:spcBef>
                <a:spcPts val="800"/>
              </a:spcBef>
              <a:spcAft>
                <a:spcPts val="0"/>
              </a:spcAft>
              <a:buNone/>
            </a:pPr>
            <a:endParaRPr lang="en" dirty="0"/>
          </a:p>
          <a:p>
            <a:pPr marL="0" lvl="0" indent="0" algn="just" rtl="0">
              <a:spcBef>
                <a:spcPts val="800"/>
              </a:spcBef>
              <a:spcAft>
                <a:spcPts val="0"/>
              </a:spcAft>
              <a:buNone/>
            </a:pPr>
            <a:r>
              <a:rPr lang="en" sz="1400" b="1" dirty="0"/>
              <a:t>The most important lessons I learned</a:t>
            </a:r>
            <a:endParaRPr lang="en-GB" dirty="0"/>
          </a:p>
          <a:p>
            <a:pPr marL="0" lvl="0" indent="0" algn="just" rtl="0">
              <a:spcBef>
                <a:spcPts val="800"/>
              </a:spcBef>
              <a:spcAft>
                <a:spcPts val="800"/>
              </a:spcAft>
              <a:buNone/>
            </a:pPr>
            <a:r>
              <a:rPr lang="en-GB" sz="1100" dirty="0"/>
              <a:t>The most important lesson I learned is the value of determination and staying focused on the goal. While creating submissions for Kaggle competitions, I encountered challenges with low scores initially. However, by continuously testing different models, adjusting parameters, and fine-tuning, I eventually achieved my goal and produced accurate predictions.</a:t>
            </a:r>
            <a:endParaRPr sz="1100" dirty="0"/>
          </a:p>
        </p:txBody>
      </p:sp>
      <p:sp>
        <p:nvSpPr>
          <p:cNvPr id="508" name="Google Shape;508;p53"/>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well am I progressing?</a:t>
            </a:r>
            <a:endParaRPr/>
          </a:p>
        </p:txBody>
      </p:sp>
      <p:sp>
        <p:nvSpPr>
          <p:cNvPr id="514" name="Google Shape;514;p54"/>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 sz="1400"/>
              <a:t>/</a:t>
            </a:r>
            <a:r>
              <a:rPr lang="en"/>
              <a:t>2</a:t>
            </a:r>
            <a:endParaRPr sz="1400"/>
          </a:p>
        </p:txBody>
      </p:sp>
      <p:sp>
        <p:nvSpPr>
          <p:cNvPr id="515" name="Google Shape;515;p54"/>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
            </a:r>
          </a:p>
        </p:txBody>
      </p:sp>
      <p:sp>
        <p:nvSpPr>
          <p:cNvPr id="516" name="Google Shape;516;p54"/>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Reflection on my self assessment						My self assessment grade is a</a:t>
            </a:r>
            <a:endParaRPr b="0" i="1" dirty="0"/>
          </a:p>
        </p:txBody>
      </p:sp>
      <p:sp>
        <p:nvSpPr>
          <p:cNvPr id="517" name="Google Shape;517;p54"/>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800"/>
              </a:spcBef>
              <a:spcAft>
                <a:spcPts val="0"/>
              </a:spcAft>
              <a:buNone/>
            </a:pPr>
            <a:r>
              <a:rPr lang="en-GB" sz="1200" dirty="0"/>
              <a:t>Reflecting on my self-assessment, I gained valuable knowledge about NLP by completing all self-study materials, notebooks, and tasks required to finish the project successfully. Additionally, I actively collaborated with my team to create the best possible project. I maintained regular work habits, ensuring that all my logs were up to date. During feedback sessions, I consistently received positive feedback.</a:t>
            </a:r>
            <a:endParaRPr lang="pl-PL" sz="1200" dirty="0"/>
          </a:p>
          <a:p>
            <a:pPr marL="0" lvl="0" indent="0" algn="just" rtl="0">
              <a:spcBef>
                <a:spcPts val="800"/>
              </a:spcBef>
              <a:spcAft>
                <a:spcPts val="0"/>
              </a:spcAft>
              <a:buNone/>
            </a:pPr>
            <a:r>
              <a:rPr lang="en" sz="1400" b="1" dirty="0"/>
              <a:t>How I plan to improve next block</a:t>
            </a:r>
            <a:endParaRPr lang="en-GB" dirty="0"/>
          </a:p>
          <a:p>
            <a:pPr marL="0" lvl="0" indent="0" algn="just" rtl="0">
              <a:spcBef>
                <a:spcPts val="800"/>
              </a:spcBef>
              <a:spcAft>
                <a:spcPts val="800"/>
              </a:spcAft>
              <a:buNone/>
            </a:pPr>
            <a:r>
              <a:rPr lang="en-GB" sz="1200" dirty="0"/>
              <a:t>To improve in the next block, I plan to start filling out section C of my learning log earlier, rather than waiting until the last two weeks of the block. I believe this will help me with better planning and provide clarity on what I should focus on. By doing so, I can allocate my time more effectively and ensure that I meet each requirement</a:t>
            </a:r>
            <a:endParaRPr sz="1200" dirty="0"/>
          </a:p>
        </p:txBody>
      </p:sp>
      <p:sp>
        <p:nvSpPr>
          <p:cNvPr id="518" name="Google Shape;518;p54"/>
          <p:cNvSpPr txBox="1"/>
          <p:nvPr/>
        </p:nvSpPr>
        <p:spPr>
          <a:xfrm>
            <a:off x="7927940" y="85376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l-PL" sz="3600" b="1" dirty="0">
                <a:solidFill>
                  <a:srgbClr val="434343"/>
                </a:solidFill>
                <a:latin typeface="Roboto"/>
                <a:ea typeface="Roboto"/>
                <a:cs typeface="Roboto"/>
                <a:sym typeface="Roboto"/>
              </a:rPr>
              <a:t>10</a:t>
            </a:r>
            <a:endParaRPr sz="3600" b="1" dirty="0">
              <a:solidFill>
                <a:srgbClr val="434343"/>
              </a:solidFill>
              <a:latin typeface="Roboto"/>
              <a:ea typeface="Roboto"/>
              <a:cs typeface="Roboto"/>
              <a:sym typeface="Roboto"/>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4</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4/6</a:t>
            </a:r>
            <a:endParaRPr dirty="0"/>
          </a:p>
        </p:txBody>
      </p:sp>
      <p:sp>
        <p:nvSpPr>
          <p:cNvPr id="477" name="Google Shape;477;p50"/>
          <p:cNvSpPr txBox="1">
            <a:spLocks noGrp="1"/>
          </p:cNvSpPr>
          <p:nvPr>
            <p:ph type="body" idx="1"/>
          </p:nvPr>
        </p:nvSpPr>
        <p:spPr>
          <a:xfrm>
            <a:off x="182880" y="1069848"/>
            <a:ext cx="8647084" cy="38952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0"/>
              </a:spcBef>
              <a:spcAft>
                <a:spcPts val="0"/>
              </a:spcAft>
              <a:buClr>
                <a:srgbClr val="FFFFFF"/>
              </a:buClr>
              <a:buSzPts val="1000"/>
              <a:buFont typeface="Roboto"/>
              <a:buNone/>
              <a:tabLst/>
              <a:defRPr/>
            </a:pPr>
            <a:r>
              <a:rPr kumimoji="0" lang="pl-PL" sz="4800" b="0" i="1" u="none" strike="noStrike" kern="0" cap="none" spc="0" normalizeH="0" baseline="0" noProof="0" dirty="0">
                <a:ln>
                  <a:noFill/>
                </a:ln>
                <a:solidFill>
                  <a:srgbClr val="FFFF00"/>
                </a:solidFill>
                <a:effectLst/>
                <a:uLnTx/>
                <a:uFillTx/>
                <a:latin typeface="Helvetica Neue"/>
                <a:ea typeface="Helvetica Neue"/>
                <a:cs typeface="Helvetica Neue"/>
                <a:sym typeface="Helvetica Neue"/>
              </a:rPr>
              <a:t>RETAKE - Second Attempt</a:t>
            </a:r>
            <a:endParaRPr kumimoji="0" lang="en-US" sz="4800" b="0" i="1" u="none" strike="noStrike" kern="0" cap="none" spc="0" normalizeH="0" baseline="0" noProof="0" dirty="0">
              <a:ln>
                <a:noFill/>
              </a:ln>
              <a:solidFill>
                <a:srgbClr val="FFFF00"/>
              </a:solidFill>
              <a:effectLst/>
              <a:uLnTx/>
              <a:uFillTx/>
              <a:latin typeface="Helvetica Neue"/>
              <a:ea typeface="Helvetica Neue"/>
              <a:cs typeface="Helvetica Neue"/>
              <a:sym typeface="Helvetica Neue"/>
            </a:endParaRPr>
          </a:p>
          <a:p>
            <a:pPr marL="0" lvl="0" indent="0" algn="l" rtl="0">
              <a:lnSpc>
                <a:spcPct val="115000"/>
              </a:lnSpc>
              <a:spcBef>
                <a:spcPts val="0"/>
              </a:spcBef>
              <a:spcAft>
                <a:spcPts val="0"/>
              </a:spcAft>
              <a:buNone/>
            </a:pPr>
            <a:endParaRPr lang="en-US"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4.1</a:t>
            </a:r>
            <a:endParaRPr lang="en-US"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The student is able to work with linguistic data and process the data in a manner that fits the project.</a:t>
            </a:r>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0"/>
            <a:ext cx="3524744" cy="576000"/>
          </a:xfrm>
          <a:prstGeom prst="rect">
            <a:avLst/>
          </a:prstGeom>
        </p:spPr>
        <p:txBody>
          <a:bodyPr spcFirstLastPara="1" wrap="square" lIns="91425" tIns="91425" rIns="91425" bIns="91425" anchor="ctr" anchorCtr="0">
            <a:noAutofit/>
          </a:bodyPr>
          <a:lstStyle/>
          <a:p>
            <a:r>
              <a:rPr lang="en-US" sz="1100" dirty="0"/>
              <a:t>Natural Language Processing</a:t>
            </a:r>
          </a:p>
        </p:txBody>
      </p:sp>
      <p:sp>
        <p:nvSpPr>
          <p:cNvPr id="4" name="Google Shape;459;p48">
            <a:extLst>
              <a:ext uri="{FF2B5EF4-FFF2-40B4-BE49-F238E27FC236}">
                <a16:creationId xmlns:a16="http://schemas.microsoft.com/office/drawing/2014/main" id="{DF712CDF-A13F-0749-18B9-BB5188306C34}"/>
              </a:ext>
            </a:extLst>
          </p:cNvPr>
          <p:cNvSpPr txBox="1">
            <a:spLocks noGrp="1"/>
          </p:cNvSpPr>
          <p:nvPr>
            <p:ph type="title" idx="3"/>
          </p:nvPr>
        </p:nvSpPr>
        <p:spPr>
          <a:xfrm>
            <a:off x="3277579" y="-6080"/>
            <a:ext cx="4206300" cy="576000"/>
          </a:xfrm>
          <a:prstGeom prst="rect">
            <a:avLst/>
          </a:prstGeom>
        </p:spPr>
        <p:txBody>
          <a:bodyPr spcFirstLastPara="1" wrap="square" lIns="91425" tIns="91425" rIns="91425" bIns="91425" anchor="ctr" anchorCtr="0">
            <a:noAutofit/>
          </a:bodyPr>
          <a:lstStyle/>
          <a:p>
            <a:r>
              <a:rPr lang="en-US" i="0" dirty="0"/>
              <a:t>The student can pre-process linguistic data and is able to to develop natural language processing models.</a:t>
            </a:r>
            <a:endParaRPr lang="nl-NL" dirty="0"/>
          </a:p>
        </p:txBody>
      </p:sp>
      <p:graphicFrame>
        <p:nvGraphicFramePr>
          <p:cNvPr id="5" name="Table 4">
            <a:extLst>
              <a:ext uri="{FF2B5EF4-FFF2-40B4-BE49-F238E27FC236}">
                <a16:creationId xmlns:a16="http://schemas.microsoft.com/office/drawing/2014/main" id="{62DD9499-BFB4-E880-7476-E1E53A67FAB8}"/>
              </a:ext>
            </a:extLst>
          </p:cNvPr>
          <p:cNvGraphicFramePr>
            <a:graphicFrameLocks noGrp="1"/>
          </p:cNvGraphicFramePr>
          <p:nvPr>
            <p:extLst>
              <p:ext uri="{D42A27DB-BD31-4B8C-83A1-F6EECF244321}">
                <p14:modId xmlns:p14="http://schemas.microsoft.com/office/powerpoint/2010/main" val="2672754599"/>
              </p:ext>
            </p:extLst>
          </p:nvPr>
        </p:nvGraphicFramePr>
        <p:xfrm>
          <a:off x="449158" y="2327303"/>
          <a:ext cx="7474065" cy="2084059"/>
        </p:xfrm>
        <a:graphic>
          <a:graphicData uri="http://schemas.openxmlformats.org/drawingml/2006/table">
            <a:tbl>
              <a:tblPr/>
              <a:tblGrid>
                <a:gridCol w="1455048">
                  <a:extLst>
                    <a:ext uri="{9D8B030D-6E8A-4147-A177-3AD203B41FA5}">
                      <a16:colId xmlns:a16="http://schemas.microsoft.com/office/drawing/2014/main" val="84818532"/>
                    </a:ext>
                  </a:extLst>
                </a:gridCol>
                <a:gridCol w="1482160">
                  <a:extLst>
                    <a:ext uri="{9D8B030D-6E8A-4147-A177-3AD203B41FA5}">
                      <a16:colId xmlns:a16="http://schemas.microsoft.com/office/drawing/2014/main" val="679209482"/>
                    </a:ext>
                  </a:extLst>
                </a:gridCol>
                <a:gridCol w="1473123">
                  <a:extLst>
                    <a:ext uri="{9D8B030D-6E8A-4147-A177-3AD203B41FA5}">
                      <a16:colId xmlns:a16="http://schemas.microsoft.com/office/drawing/2014/main" val="3592597833"/>
                    </a:ext>
                  </a:extLst>
                </a:gridCol>
                <a:gridCol w="1581574">
                  <a:extLst>
                    <a:ext uri="{9D8B030D-6E8A-4147-A177-3AD203B41FA5}">
                      <a16:colId xmlns:a16="http://schemas.microsoft.com/office/drawing/2014/main" val="1109549787"/>
                    </a:ext>
                  </a:extLst>
                </a:gridCol>
                <a:gridCol w="1482160">
                  <a:extLst>
                    <a:ext uri="{9D8B030D-6E8A-4147-A177-3AD203B41FA5}">
                      <a16:colId xmlns:a16="http://schemas.microsoft.com/office/drawing/2014/main" val="1318630766"/>
                    </a:ext>
                  </a:extLst>
                </a:gridCol>
              </a:tblGrid>
              <a:tr h="778198">
                <a:tc>
                  <a:txBody>
                    <a:bodyPr/>
                    <a:lstStyle/>
                    <a:p>
                      <a:pPr algn="l" fontAlgn="t"/>
                      <a:r>
                        <a:rPr lang="en-GB" sz="800" b="0" i="0" u="none" strike="noStrike" dirty="0">
                          <a:solidFill>
                            <a:srgbClr val="000000"/>
                          </a:solidFill>
                          <a:effectLst/>
                          <a:highlight>
                            <a:srgbClr val="FFE1CC"/>
                          </a:highlight>
                          <a:latin typeface="Calibri" panose="020F0502020204030204" pitchFamily="34" charset="0"/>
                        </a:rPr>
                        <a:t>The student is able to preprocess text using regular expressions. The student completed all the content quizzes on Brightspace.</a:t>
                      </a:r>
                    </a:p>
                  </a:txBody>
                  <a:tcPr marL="0" marR="0" marT="0" marB="0">
                    <a:lnL>
                      <a:noFill/>
                    </a:lnL>
                    <a:lnR>
                      <a:noFill/>
                    </a:lnR>
                    <a:lnT>
                      <a:noFill/>
                    </a:lnT>
                    <a:lnB>
                      <a:noFill/>
                    </a:lnB>
                    <a:solidFill>
                      <a:srgbClr val="FFE1CC"/>
                    </a:solidFill>
                  </a:tcPr>
                </a:tc>
                <a:tc>
                  <a:txBody>
                    <a:bodyPr/>
                    <a:lstStyle/>
                    <a:p>
                      <a:pPr algn="l" fontAlgn="t"/>
                      <a:r>
                        <a:rPr lang="en-GB" sz="800" b="0" i="0" u="none" strike="noStrike" dirty="0">
                          <a:solidFill>
                            <a:srgbClr val="000000"/>
                          </a:solidFill>
                          <a:effectLst/>
                          <a:highlight>
                            <a:srgbClr val="FEF2CD"/>
                          </a:highlight>
                          <a:latin typeface="Calibri" panose="020F0502020204030204" pitchFamily="34" charset="0"/>
                        </a:rPr>
                        <a:t>The student can apply tokenization and stemming to text data and completed all the Brightspace content quizzes with 60% correct or higher. And meeting all criteria in poor.</a:t>
                      </a:r>
                    </a:p>
                  </a:txBody>
                  <a:tcPr marL="0" marR="0" marT="0" marB="0">
                    <a:lnL>
                      <a:noFill/>
                    </a:lnL>
                    <a:lnR>
                      <a:noFill/>
                    </a:lnR>
                    <a:lnT>
                      <a:noFill/>
                    </a:lnT>
                    <a:lnB>
                      <a:noFill/>
                    </a:lnB>
                    <a:solidFill>
                      <a:srgbClr val="FEF2CD"/>
                    </a:solidFill>
                  </a:tcPr>
                </a:tc>
                <a:tc>
                  <a:txBody>
                    <a:bodyPr/>
                    <a:lstStyle/>
                    <a:p>
                      <a:pPr algn="l" fontAlgn="t"/>
                      <a:r>
                        <a:rPr lang="en-GB" sz="800" b="0" i="0" u="none" strike="noStrike" dirty="0">
                          <a:solidFill>
                            <a:srgbClr val="000000"/>
                          </a:solidFill>
                          <a:effectLst/>
                          <a:highlight>
                            <a:srgbClr val="D1F1DA"/>
                          </a:highlight>
                          <a:latin typeface="Calibri" panose="020F0502020204030204" pitchFamily="34" charset="0"/>
                        </a:rPr>
                        <a:t>The student is able to extract sentiment and at least 2 more additional features free of choice from the data to use as input for a model. And meeting all criteria in insufficient.</a:t>
                      </a:r>
                    </a:p>
                  </a:txBody>
                  <a:tcPr marL="0" marR="0" marT="0" marB="0">
                    <a:lnL>
                      <a:noFill/>
                    </a:lnL>
                    <a:lnR>
                      <a:noFill/>
                    </a:lnR>
                    <a:lnT>
                      <a:noFill/>
                    </a:lnT>
                    <a:lnB>
                      <a:noFill/>
                    </a:lnB>
                    <a:solidFill>
                      <a:srgbClr val="D1F1DA"/>
                    </a:solidFill>
                  </a:tcPr>
                </a:tc>
                <a:tc>
                  <a:txBody>
                    <a:bodyPr/>
                    <a:lstStyle/>
                    <a:p>
                      <a:pPr algn="l" rtl="0" fontAlgn="t"/>
                      <a:r>
                        <a:rPr lang="en-GB" sz="800" b="0" i="0" u="none" strike="noStrike" dirty="0">
                          <a:solidFill>
                            <a:srgbClr val="000000"/>
                          </a:solidFill>
                          <a:effectLst/>
                          <a:highlight>
                            <a:srgbClr val="DAF1F3"/>
                          </a:highlight>
                          <a:latin typeface="Calibri" panose="020F0502020204030204" pitchFamily="34" charset="0"/>
                        </a:rPr>
                        <a:t>The student can use word embeddings to represent words as vectors and use these embeddings in their machine learning models. The student demonstrates knowledge of TF-IDF and part-of-speech tagging evidenced by python code. And meeting all criteria in sufficient.</a:t>
                      </a:r>
                    </a:p>
                  </a:txBody>
                  <a:tcPr marL="0" marR="0" marT="0" marB="0">
                    <a:lnL>
                      <a:noFill/>
                    </a:lnL>
                    <a:lnR>
                      <a:noFill/>
                    </a:lnR>
                    <a:lnT>
                      <a:noFill/>
                    </a:lnT>
                    <a:lnB>
                      <a:noFill/>
                    </a:lnB>
                    <a:solidFill>
                      <a:srgbClr val="DAF1F3"/>
                    </a:solidFill>
                  </a:tcPr>
                </a:tc>
                <a:tc>
                  <a:txBody>
                    <a:bodyPr/>
                    <a:lstStyle/>
                    <a:p>
                      <a:pPr algn="l" fontAlgn="t"/>
                      <a:r>
                        <a:rPr lang="en-GB" sz="800" b="0" i="0" u="none" strike="noStrike" dirty="0">
                          <a:solidFill>
                            <a:srgbClr val="000000"/>
                          </a:solidFill>
                          <a:effectLst/>
                          <a:highlight>
                            <a:srgbClr val="D9E7FD"/>
                          </a:highlight>
                          <a:latin typeface="Calibri" panose="020F0502020204030204" pitchFamily="34" charset="0"/>
                        </a:rPr>
                        <a:t>The student is able to create a word embedding model based on their own corpus and implement this in their machine learning models. And meeting all criteria in good.</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3989846742"/>
                  </a:ext>
                </a:extLst>
              </a:tr>
              <a:tr h="1108699">
                <a:tc>
                  <a:txBody>
                    <a:bodyPr/>
                    <a:lstStyle/>
                    <a:p>
                      <a:pPr algn="l" fontAlgn="t"/>
                      <a:r>
                        <a:rPr lang="en-GB" sz="800" b="0" i="0" u="none" strike="noStrike" dirty="0">
                          <a:solidFill>
                            <a:srgbClr val="000000"/>
                          </a:solidFill>
                          <a:effectLst/>
                          <a:latin typeface="Calibri" panose="020F0502020204030204" pitchFamily="34" charset="0"/>
                        </a:rPr>
                        <a:t>I can preprocess text using regular expressions which is evidenced in Notebooks. I also completed all Brightspace quizzes</a:t>
                      </a:r>
                      <a:r>
                        <a:rPr lang="pl-PL" sz="800" b="0" i="0" u="none" strike="noStrike" dirty="0">
                          <a:solidFill>
                            <a:srgbClr val="000000"/>
                          </a:solidFill>
                          <a:effectLst/>
                          <a:latin typeface="Calibri" panose="020F0502020204030204" pitchFamily="34" charset="0"/>
                        </a:rPr>
                        <a:t>.</a:t>
                      </a:r>
                      <a:endParaRPr lang="en-GB" sz="800" b="0" i="0" u="none" strike="noStrike" dirty="0">
                        <a:solidFill>
                          <a:srgbClr val="000000"/>
                        </a:solidFill>
                        <a:effectLst/>
                        <a:highlight>
                          <a:srgbClr val="FFE1CC"/>
                        </a:highlight>
                        <a:latin typeface="Calibri" panose="020F0502020204030204" pitchFamily="34" charset="0"/>
                      </a:endParaRPr>
                    </a:p>
                  </a:txBody>
                  <a:tcPr marL="0" marR="0" marT="0" marB="0">
                    <a:lnL>
                      <a:noFill/>
                    </a:lnL>
                    <a:lnR>
                      <a:noFill/>
                    </a:lnR>
                    <a:lnT>
                      <a:noFill/>
                    </a:lnT>
                    <a:lnB>
                      <a:noFill/>
                    </a:lnB>
                    <a:solidFill>
                      <a:srgbClr val="FFE1CC"/>
                    </a:solidFill>
                  </a:tcPr>
                </a:tc>
                <a:tc>
                  <a:txBody>
                    <a:bodyPr/>
                    <a:lstStyle/>
                    <a:p>
                      <a:pPr algn="l" fontAlgn="t"/>
                      <a:r>
                        <a:rPr lang="en-GB" sz="800" b="0" i="0" u="none" strike="noStrike" dirty="0">
                          <a:solidFill>
                            <a:srgbClr val="000000"/>
                          </a:solidFill>
                          <a:effectLst/>
                          <a:latin typeface="Calibri" panose="020F0502020204030204" pitchFamily="34" charset="0"/>
                        </a:rPr>
                        <a:t>I can apply tokenization and stemming to text data which is evidenced in Notebooks, and I completed all Brightspace quizzes with 80% correct or higher. </a:t>
                      </a:r>
                      <a:endParaRPr lang="en-GB" sz="800" b="0" i="0" u="none" strike="noStrike" dirty="0">
                        <a:solidFill>
                          <a:srgbClr val="000000"/>
                        </a:solidFill>
                        <a:effectLst/>
                        <a:highlight>
                          <a:srgbClr val="FEF2CD"/>
                        </a:highlight>
                        <a:latin typeface="Calibri" panose="020F0502020204030204" pitchFamily="34" charset="0"/>
                      </a:endParaRPr>
                    </a:p>
                  </a:txBody>
                  <a:tcPr marL="0" marR="0" marT="0" marB="0">
                    <a:lnL>
                      <a:noFill/>
                    </a:lnL>
                    <a:lnR>
                      <a:noFill/>
                    </a:lnR>
                    <a:lnT>
                      <a:noFill/>
                    </a:lnT>
                    <a:lnB>
                      <a:noFill/>
                    </a:lnB>
                    <a:solidFill>
                      <a:srgbClr val="FEF2CD"/>
                    </a:solidFill>
                  </a:tcPr>
                </a:tc>
                <a:tc>
                  <a:txBody>
                    <a:bodyPr/>
                    <a:lstStyle/>
                    <a:p>
                      <a:pPr algn="l" fontAlgn="t"/>
                      <a:r>
                        <a:rPr lang="en-GB" sz="800" b="0" i="0" u="none" strike="noStrike" dirty="0">
                          <a:solidFill>
                            <a:srgbClr val="000000"/>
                          </a:solidFill>
                          <a:effectLst/>
                          <a:latin typeface="Calibri" panose="020F0502020204030204" pitchFamily="34" charset="0"/>
                        </a:rPr>
                        <a:t>I extracted sentiment and 2 more additional features from the data used as an input for a model.</a:t>
                      </a:r>
                      <a:endParaRPr lang="en-GB" sz="800" b="0" i="0" u="none" strike="noStrike" dirty="0">
                        <a:solidFill>
                          <a:srgbClr val="000000"/>
                        </a:solidFill>
                        <a:effectLst/>
                        <a:highlight>
                          <a:srgbClr val="D1F1DA"/>
                        </a:highlight>
                        <a:latin typeface="Calibri" panose="020F0502020204030204" pitchFamily="34" charset="0"/>
                      </a:endParaRPr>
                    </a:p>
                  </a:txBody>
                  <a:tcPr marL="0" marR="0" marT="0" marB="0">
                    <a:lnL>
                      <a:noFill/>
                    </a:lnL>
                    <a:lnR>
                      <a:noFill/>
                    </a:lnR>
                    <a:lnT>
                      <a:noFill/>
                    </a:lnT>
                    <a:lnB>
                      <a:noFill/>
                    </a:lnB>
                    <a:solidFill>
                      <a:srgbClr val="D1F1DA"/>
                    </a:solidFill>
                  </a:tcPr>
                </a:tc>
                <a:tc>
                  <a:txBody>
                    <a:bodyPr/>
                    <a:lstStyle/>
                    <a:p>
                      <a:pPr algn="l" rtl="0" fontAlgn="t"/>
                      <a:r>
                        <a:rPr lang="en-GB" sz="800" b="0" i="0" u="none" strike="noStrike" dirty="0">
                          <a:solidFill>
                            <a:srgbClr val="000000"/>
                          </a:solidFill>
                          <a:effectLst/>
                          <a:latin typeface="Calibri" panose="020F0502020204030204" pitchFamily="34" charset="0"/>
                        </a:rPr>
                        <a:t>I can use word embeddings to represent words as vectors and I used these embeddings in my ML model. I demonstrated knowledge about </a:t>
                      </a:r>
                      <a:r>
                        <a:rPr lang="pl-PL" sz="800" b="0" i="0" u="none" strike="noStrike" dirty="0">
                          <a:solidFill>
                            <a:srgbClr val="000000"/>
                          </a:solidFill>
                          <a:effectLst/>
                          <a:latin typeface="Calibri" panose="020F0502020204030204" pitchFamily="34" charset="0"/>
                        </a:rPr>
                        <a:t>     </a:t>
                      </a:r>
                      <a:r>
                        <a:rPr lang="en-GB" sz="800" b="0" i="0" u="none" strike="noStrike" dirty="0">
                          <a:solidFill>
                            <a:srgbClr val="000000"/>
                          </a:solidFill>
                          <a:effectLst/>
                          <a:latin typeface="Calibri" panose="020F0502020204030204" pitchFamily="34" charset="0"/>
                        </a:rPr>
                        <a:t>TF-IDF and POS. Everything is evidenced in the links below.</a:t>
                      </a:r>
                      <a:endParaRPr lang="en-GB" sz="800" b="0" i="0" u="none" strike="noStrike" dirty="0">
                        <a:solidFill>
                          <a:srgbClr val="000000"/>
                        </a:solidFill>
                        <a:effectLst/>
                        <a:highlight>
                          <a:srgbClr val="DAF1F3"/>
                        </a:highlight>
                        <a:latin typeface="Calibri" panose="020F0502020204030204" pitchFamily="34" charset="0"/>
                      </a:endParaRPr>
                    </a:p>
                  </a:txBody>
                  <a:tcPr marL="0" marR="0" marT="0" marB="0">
                    <a:lnL>
                      <a:noFill/>
                    </a:lnL>
                    <a:lnR>
                      <a:noFill/>
                    </a:lnR>
                    <a:lnT>
                      <a:noFill/>
                    </a:lnT>
                    <a:lnB>
                      <a:noFill/>
                    </a:lnB>
                    <a:solidFill>
                      <a:srgbClr val="DAF1F3"/>
                    </a:solidFill>
                  </a:tcPr>
                </a:tc>
                <a:tc>
                  <a:txBody>
                    <a:bodyPr/>
                    <a:lstStyle/>
                    <a:p>
                      <a:pPr algn="l" fontAlgn="t"/>
                      <a:r>
                        <a:rPr lang="pl-PL" sz="800" b="0" i="0" u="none" strike="noStrike" dirty="0">
                          <a:solidFill>
                            <a:srgbClr val="000000"/>
                          </a:solidFill>
                          <a:effectLst/>
                          <a:highlight>
                            <a:srgbClr val="D9E7FD"/>
                          </a:highlight>
                          <a:latin typeface="Calibri" panose="020F0502020204030204" pitchFamily="34" charset="0"/>
                        </a:rPr>
                        <a:t>I can </a:t>
                      </a:r>
                      <a:r>
                        <a:rPr lang="en-GB" sz="800" b="0" i="0" u="none" strike="noStrike" dirty="0">
                          <a:solidFill>
                            <a:srgbClr val="000000"/>
                          </a:solidFill>
                          <a:effectLst/>
                          <a:highlight>
                            <a:srgbClr val="D9E7FD"/>
                          </a:highlight>
                          <a:latin typeface="Calibri" panose="020F0502020204030204" pitchFamily="34" charset="0"/>
                        </a:rPr>
                        <a:t>create a word embedding model based on </a:t>
                      </a:r>
                      <a:r>
                        <a:rPr lang="pl-PL" sz="800" b="0" i="0" u="none" strike="noStrike" dirty="0">
                          <a:solidFill>
                            <a:srgbClr val="000000"/>
                          </a:solidFill>
                          <a:effectLst/>
                          <a:highlight>
                            <a:srgbClr val="D9E7FD"/>
                          </a:highlight>
                          <a:latin typeface="Calibri" panose="020F0502020204030204" pitchFamily="34" charset="0"/>
                        </a:rPr>
                        <a:t>my</a:t>
                      </a:r>
                      <a:r>
                        <a:rPr lang="en-GB" sz="800" b="0" i="0" u="none" strike="noStrike" dirty="0">
                          <a:solidFill>
                            <a:srgbClr val="000000"/>
                          </a:solidFill>
                          <a:effectLst/>
                          <a:highlight>
                            <a:srgbClr val="D9E7FD"/>
                          </a:highlight>
                          <a:latin typeface="Calibri" panose="020F0502020204030204" pitchFamily="34" charset="0"/>
                        </a:rPr>
                        <a:t> own corpus and implement this </a:t>
                      </a:r>
                      <a:r>
                        <a:rPr lang="pl-PL" sz="800" b="0" i="0" u="none" strike="noStrike" dirty="0">
                          <a:solidFill>
                            <a:srgbClr val="000000"/>
                          </a:solidFill>
                          <a:effectLst/>
                          <a:highlight>
                            <a:srgbClr val="D9E7FD"/>
                          </a:highlight>
                          <a:latin typeface="Calibri" panose="020F0502020204030204" pitchFamily="34" charset="0"/>
                        </a:rPr>
                        <a:t>to my </a:t>
                      </a:r>
                      <a:r>
                        <a:rPr lang="en-GB" sz="800" b="0" i="0" u="none" strike="noStrike" dirty="0">
                          <a:solidFill>
                            <a:srgbClr val="000000"/>
                          </a:solidFill>
                          <a:effectLst/>
                          <a:highlight>
                            <a:srgbClr val="D9E7FD"/>
                          </a:highlight>
                          <a:latin typeface="Calibri" panose="020F0502020204030204" pitchFamily="34" charset="0"/>
                        </a:rPr>
                        <a:t>machine learning model. </a:t>
                      </a:r>
                    </a:p>
                  </a:txBody>
                  <a:tcPr marL="0" marR="0" marT="0" marB="0">
                    <a:lnL>
                      <a:noFill/>
                    </a:lnL>
                    <a:lnR>
                      <a:noFill/>
                    </a:lnR>
                    <a:lnT>
                      <a:noFill/>
                    </a:lnT>
                    <a:lnB>
                      <a:noFill/>
                    </a:lnB>
                    <a:solidFill>
                      <a:srgbClr val="D9E7FD"/>
                    </a:solidFill>
                  </a:tcPr>
                </a:tc>
                <a:extLst>
                  <a:ext uri="{0D108BD9-81ED-4DB2-BD59-A6C34878D82A}">
                    <a16:rowId xmlns:a16="http://schemas.microsoft.com/office/drawing/2014/main" val="369010879"/>
                  </a:ext>
                </a:extLst>
              </a:tr>
            </a:tbl>
          </a:graphicData>
        </a:graphic>
      </p:graphicFrame>
    </p:spTree>
    <p:extLst>
      <p:ext uri="{BB962C8B-B14F-4D97-AF65-F5344CB8AC3E}">
        <p14:creationId xmlns:p14="http://schemas.microsoft.com/office/powerpoint/2010/main" val="14622458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4</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4/6</a:t>
            </a:r>
            <a:endParaRPr dirty="0"/>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4.1</a:t>
            </a:r>
            <a:endParaRPr lang="en-US"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dirty="0"/>
              <a:t>The student is able to work with linguistic data and process the data in a manner that fits the project.</a:t>
            </a:r>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0"/>
            <a:ext cx="3524744" cy="576000"/>
          </a:xfrm>
          <a:prstGeom prst="rect">
            <a:avLst/>
          </a:prstGeom>
        </p:spPr>
        <p:txBody>
          <a:bodyPr spcFirstLastPara="1" wrap="square" lIns="91425" tIns="91425" rIns="91425" bIns="91425" anchor="ctr" anchorCtr="0">
            <a:noAutofit/>
          </a:bodyPr>
          <a:lstStyle/>
          <a:p>
            <a:r>
              <a:rPr lang="en-US" sz="1100" dirty="0"/>
              <a:t>Natural Language Processing</a:t>
            </a:r>
          </a:p>
        </p:txBody>
      </p:sp>
      <p:sp>
        <p:nvSpPr>
          <p:cNvPr id="4" name="Google Shape;459;p48">
            <a:extLst>
              <a:ext uri="{FF2B5EF4-FFF2-40B4-BE49-F238E27FC236}">
                <a16:creationId xmlns:a16="http://schemas.microsoft.com/office/drawing/2014/main" id="{DF712CDF-A13F-0749-18B9-BB5188306C34}"/>
              </a:ext>
            </a:extLst>
          </p:cNvPr>
          <p:cNvSpPr txBox="1">
            <a:spLocks noGrp="1"/>
          </p:cNvSpPr>
          <p:nvPr>
            <p:ph type="title" idx="3"/>
          </p:nvPr>
        </p:nvSpPr>
        <p:spPr>
          <a:xfrm>
            <a:off x="3277579" y="-6080"/>
            <a:ext cx="4206300" cy="576000"/>
          </a:xfrm>
          <a:prstGeom prst="rect">
            <a:avLst/>
          </a:prstGeom>
        </p:spPr>
        <p:txBody>
          <a:bodyPr spcFirstLastPara="1" wrap="square" lIns="91425" tIns="91425" rIns="91425" bIns="91425" anchor="ctr" anchorCtr="0">
            <a:noAutofit/>
          </a:bodyPr>
          <a:lstStyle/>
          <a:p>
            <a:r>
              <a:rPr lang="en-US" i="0" dirty="0"/>
              <a:t>The student can pre-process linguistic data and is able to to develop natural language processing models.</a:t>
            </a:r>
            <a:endParaRPr lang="nl-NL" dirty="0"/>
          </a:p>
        </p:txBody>
      </p:sp>
      <p:sp>
        <p:nvSpPr>
          <p:cNvPr id="9" name="TextBox 8">
            <a:extLst>
              <a:ext uri="{FF2B5EF4-FFF2-40B4-BE49-F238E27FC236}">
                <a16:creationId xmlns:a16="http://schemas.microsoft.com/office/drawing/2014/main" id="{A5BA9757-ADE6-9492-CACC-3271149A0BFB}"/>
              </a:ext>
            </a:extLst>
          </p:cNvPr>
          <p:cNvSpPr txBox="1"/>
          <p:nvPr/>
        </p:nvSpPr>
        <p:spPr>
          <a:xfrm>
            <a:off x="240439" y="2022763"/>
            <a:ext cx="8525422" cy="3739485"/>
          </a:xfrm>
          <a:prstGeom prst="rect">
            <a:avLst/>
          </a:prstGeom>
          <a:noFill/>
        </p:spPr>
        <p:txBody>
          <a:bodyPr wrap="square">
            <a:spAutoFit/>
          </a:bodyPr>
          <a:lstStyle/>
          <a:p>
            <a:r>
              <a:rPr lang="pl-PL" sz="1100" dirty="0">
                <a:solidFill>
                  <a:schemeClr val="bg1"/>
                </a:solidFill>
              </a:rPr>
              <a:t>Regular expressions: </a:t>
            </a:r>
            <a:r>
              <a:rPr lang="pl-PL" sz="1100" dirty="0">
                <a:solidFill>
                  <a:schemeClr val="bg1"/>
                </a:solidFill>
                <a:hlinkClick r:id="rId3"/>
              </a:rPr>
              <a:t>https://github.com/BredaUniversityADSAI/2023-24c-fai2-adsai-DominikSzewczyk224180/blob/main/Self-study/Notebooks/W1-DL1-Regular-Expressions-Student-Notebook.ipynb</a:t>
            </a:r>
            <a:r>
              <a:rPr lang="pl-PL" sz="1100" dirty="0">
                <a:solidFill>
                  <a:schemeClr val="bg1"/>
                </a:solidFill>
              </a:rPr>
              <a:t>  </a:t>
            </a:r>
          </a:p>
          <a:p>
            <a:r>
              <a:rPr lang="pl-PL" sz="1100" dirty="0">
                <a:solidFill>
                  <a:schemeClr val="bg1"/>
                </a:solidFill>
              </a:rPr>
              <a:t>T</a:t>
            </a:r>
            <a:r>
              <a:rPr lang="en-GB" sz="1100" dirty="0">
                <a:solidFill>
                  <a:schemeClr val="bg1"/>
                </a:solidFill>
              </a:rPr>
              <a:t>okenization</a:t>
            </a:r>
            <a:r>
              <a:rPr lang="pl-PL" sz="1100" dirty="0">
                <a:solidFill>
                  <a:schemeClr val="bg1"/>
                </a:solidFill>
              </a:rPr>
              <a:t> and </a:t>
            </a:r>
            <a:r>
              <a:rPr lang="pl-PL" sz="1100" dirty="0" err="1">
                <a:solidFill>
                  <a:schemeClr val="bg1"/>
                </a:solidFill>
              </a:rPr>
              <a:t>stemming</a:t>
            </a:r>
            <a:r>
              <a:rPr lang="pl-PL" sz="1100" dirty="0">
                <a:solidFill>
                  <a:schemeClr val="bg1"/>
                </a:solidFill>
              </a:rPr>
              <a:t>: </a:t>
            </a:r>
            <a:r>
              <a:rPr lang="pl-PL" sz="1100" dirty="0">
                <a:solidFill>
                  <a:schemeClr val="bg1"/>
                </a:solidFill>
                <a:hlinkClick r:id="rId4"/>
              </a:rPr>
              <a:t>https://github.com/BredaUniversityADSAI/2023-24c-fai2-adsai-DominikSzewczyk224180/blob/main/Self-study/Notebooks/W1-DL2-Tweet-Processing-Student-Notebook.ipynb</a:t>
            </a:r>
            <a:r>
              <a:rPr lang="pl-PL" sz="1100" dirty="0">
                <a:solidFill>
                  <a:schemeClr val="bg1"/>
                </a:solidFill>
              </a:rPr>
              <a:t> </a:t>
            </a:r>
          </a:p>
          <a:p>
            <a:r>
              <a:rPr lang="pl-PL" sz="1100" dirty="0">
                <a:solidFill>
                  <a:schemeClr val="bg1"/>
                </a:solidFill>
              </a:rPr>
              <a:t>Notebooks: </a:t>
            </a:r>
            <a:r>
              <a:rPr lang="en-US" sz="1000" dirty="0">
                <a:hlinkClick r:id="rId5"/>
              </a:rPr>
              <a:t>https://github.com/BredaUniversityADSAI/2023-24c-fai2-adsai-DominikSzewczyk224180/tree/main/Self-study/Notebooks</a:t>
            </a:r>
            <a:r>
              <a:rPr lang="pl-PL" sz="1000" dirty="0"/>
              <a:t> </a:t>
            </a:r>
          </a:p>
          <a:p>
            <a:r>
              <a:rPr lang="pl-PL" sz="1100" dirty="0">
                <a:solidFill>
                  <a:schemeClr val="bg1"/>
                </a:solidFill>
              </a:rPr>
              <a:t>F</a:t>
            </a:r>
            <a:r>
              <a:rPr lang="en-GB" sz="1100" dirty="0">
                <a:solidFill>
                  <a:schemeClr val="bg1"/>
                </a:solidFill>
              </a:rPr>
              <a:t>eature</a:t>
            </a:r>
            <a:r>
              <a:rPr lang="pl-PL" sz="1100" dirty="0">
                <a:solidFill>
                  <a:schemeClr val="bg1"/>
                </a:solidFill>
              </a:rPr>
              <a:t>s Extractions + POS </a:t>
            </a:r>
            <a:r>
              <a:rPr lang="pl-PL" sz="1100" dirty="0" err="1">
                <a:solidFill>
                  <a:schemeClr val="bg1"/>
                </a:solidFill>
              </a:rPr>
              <a:t>tags</a:t>
            </a:r>
            <a:r>
              <a:rPr lang="pl-PL" sz="1100" dirty="0">
                <a:solidFill>
                  <a:schemeClr val="bg1"/>
                </a:solidFill>
              </a:rPr>
              <a:t>: </a:t>
            </a:r>
            <a:r>
              <a:rPr lang="en-US" sz="1100" dirty="0">
                <a:hlinkClick r:id="rId6"/>
              </a:rPr>
              <a:t>https://github.com/BredaUniversityADSAI/2023-24c-fai2-adsai-DominikSzewczyk224180/blob/main/Datasets/feature_extraction.ipynb</a:t>
            </a:r>
            <a:r>
              <a:rPr lang="pl-PL" sz="1100" dirty="0"/>
              <a:t> </a:t>
            </a:r>
          </a:p>
          <a:p>
            <a:r>
              <a:rPr lang="en-GB" sz="1200" dirty="0">
                <a:solidFill>
                  <a:schemeClr val="bg1"/>
                </a:solidFill>
              </a:rPr>
              <a:t>TF-IDF</a:t>
            </a:r>
            <a:r>
              <a:rPr lang="pl-PL" sz="1200" dirty="0">
                <a:solidFill>
                  <a:schemeClr val="bg1"/>
                </a:solidFill>
              </a:rPr>
              <a:t>: </a:t>
            </a:r>
            <a:r>
              <a:rPr lang="pl-PL" sz="1100" b="0" i="0" u="none" strike="noStrike" dirty="0">
                <a:solidFill>
                  <a:srgbClr val="000000"/>
                </a:solidFill>
                <a:effectLst/>
                <a:latin typeface="Calibri" panose="020F0502020204030204" pitchFamily="34" charset="0"/>
                <a:hlinkClick r:id="rId7"/>
              </a:rPr>
              <a:t>https://github.com/BredaUniversityADSAI/2023-24c-fai2-adsai-DominikSzewczyk224180/blob/main/Natural%20Language%20procesing/TF-IDF/TF-IDF.ipynb</a:t>
            </a:r>
            <a:r>
              <a:rPr lang="pl-PL" sz="1100" b="0" i="0" u="none" strike="noStrike" dirty="0">
                <a:solidFill>
                  <a:srgbClr val="000000"/>
                </a:solidFill>
                <a:effectLst/>
                <a:latin typeface="Calibri" panose="020F0502020204030204" pitchFamily="34" charset="0"/>
              </a:rPr>
              <a:t> </a:t>
            </a:r>
          </a:p>
          <a:p>
            <a:r>
              <a:rPr lang="pl-PL" sz="1200" dirty="0">
                <a:solidFill>
                  <a:schemeClr val="bg1"/>
                </a:solidFill>
              </a:rPr>
              <a:t>Word </a:t>
            </a:r>
            <a:r>
              <a:rPr lang="en-GB" sz="1200" dirty="0">
                <a:solidFill>
                  <a:schemeClr val="bg1"/>
                </a:solidFill>
              </a:rPr>
              <a:t>embeddings</a:t>
            </a:r>
            <a:r>
              <a:rPr lang="pl-PL" sz="1200" dirty="0">
                <a:solidFill>
                  <a:schemeClr val="bg1"/>
                </a:solidFill>
              </a:rPr>
              <a:t>: </a:t>
            </a:r>
            <a:r>
              <a:rPr lang="en-US" sz="1100" dirty="0">
                <a:hlinkClick r:id="rId8"/>
              </a:rPr>
              <a:t>https://github.com/BredaUniversityADSAI/2023-24c-fai2-adsai-DominikSzewczyk224180/tree/main/Natural%20Language%20procesing/Word%20embeddings</a:t>
            </a:r>
            <a:r>
              <a:rPr lang="pl-PL" sz="1100" dirty="0"/>
              <a:t> </a:t>
            </a:r>
          </a:p>
          <a:p>
            <a:r>
              <a:rPr lang="en-US" sz="1200" dirty="0">
                <a:solidFill>
                  <a:schemeClr val="bg1"/>
                </a:solidFill>
              </a:rPr>
              <a:t>Create_Word_Embeddings_Task8.ipynb</a:t>
            </a:r>
            <a:r>
              <a:rPr lang="pl-PL" sz="1200" dirty="0">
                <a:solidFill>
                  <a:schemeClr val="bg1"/>
                </a:solidFill>
              </a:rPr>
              <a:t>: </a:t>
            </a:r>
            <a:r>
              <a:rPr lang="pl-PL" sz="1100" dirty="0">
                <a:hlinkClick r:id="rId9"/>
              </a:rPr>
              <a:t>https://github.com/BredaUniversityADSAI/2023-24c-fai2-adsai-DominikSzewczyk224180/blob/main/Natural%20Language%20procesing/Word%20embeddings/Create_Word_Embeddings_Task8.ipynb</a:t>
            </a:r>
            <a:r>
              <a:rPr lang="pl-PL" sz="1100" dirty="0"/>
              <a:t> </a:t>
            </a:r>
          </a:p>
          <a:p>
            <a:r>
              <a:rPr lang="en-US" sz="1100" dirty="0">
                <a:solidFill>
                  <a:schemeClr val="bg1"/>
                </a:solidFill>
              </a:rPr>
              <a:t>Implement_Word_Embeddings_Task5.ipynb</a:t>
            </a:r>
            <a:r>
              <a:rPr lang="pl-PL" sz="1100" dirty="0">
                <a:solidFill>
                  <a:schemeClr val="bg1"/>
                </a:solidFill>
              </a:rPr>
              <a:t>: </a:t>
            </a:r>
            <a:r>
              <a:rPr lang="pl-PL" sz="1100" dirty="0">
                <a:hlinkClick r:id="rId10"/>
              </a:rPr>
              <a:t>https://github.com/BredaUniversityADSAI/2023-24c-fai2-adsai-DominikSzewczyk224180/blob/main/Natural%20Language%20procesing/Word%20embeddings/Implement_Word_Embeddings_Task5.ipynb</a:t>
            </a:r>
            <a:r>
              <a:rPr lang="pl-PL" sz="1100" dirty="0"/>
              <a:t> </a:t>
            </a:r>
            <a:endParaRPr lang="en-US" sz="1100" dirty="0"/>
          </a:p>
          <a:p>
            <a:endParaRPr lang="pl-PL" sz="1100" b="0" i="0" u="none" strike="noStrike" dirty="0">
              <a:solidFill>
                <a:srgbClr val="000000"/>
              </a:solidFill>
              <a:effectLst/>
              <a:latin typeface="Calibri" panose="020F0502020204030204" pitchFamily="34" charset="0"/>
            </a:endParaRPr>
          </a:p>
          <a:p>
            <a:endParaRPr lang="en-US" sz="1100" dirty="0"/>
          </a:p>
          <a:p>
            <a:endParaRPr lang="en-US" sz="1100" dirty="0"/>
          </a:p>
          <a:p>
            <a:endParaRPr lang="en-US" dirty="0"/>
          </a:p>
        </p:txBody>
      </p:sp>
      <p:sp>
        <p:nvSpPr>
          <p:cNvPr id="3" name="Google Shape;477;p50">
            <a:extLst>
              <a:ext uri="{FF2B5EF4-FFF2-40B4-BE49-F238E27FC236}">
                <a16:creationId xmlns:a16="http://schemas.microsoft.com/office/drawing/2014/main" id="{4E3B91C0-0EFE-F565-5E75-2787B2278B4B}"/>
              </a:ext>
            </a:extLst>
          </p:cNvPr>
          <p:cNvSpPr txBox="1">
            <a:spLocks noGrp="1"/>
          </p:cNvSpPr>
          <p:nvPr>
            <p:ph type="body" idx="1"/>
          </p:nvPr>
        </p:nvSpPr>
        <p:spPr>
          <a:xfrm>
            <a:off x="182879" y="1069848"/>
            <a:ext cx="8162175" cy="685061"/>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pl-PL" sz="4800" i="1" dirty="0">
                <a:solidFill>
                  <a:srgbClr val="FFFF00"/>
                </a:solidFill>
                <a:latin typeface="Helvetica Neue"/>
                <a:ea typeface="Helvetica Neue"/>
                <a:cs typeface="Helvetica Neue"/>
                <a:sym typeface="Helvetica Neue"/>
              </a:rPr>
              <a:t>RETAKE - Second Attempt</a:t>
            </a:r>
            <a:endParaRPr lang="en-US" sz="4800" i="1" dirty="0">
              <a:solidFill>
                <a:srgbClr val="FFFF00"/>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2981443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Where am I starting?</a:t>
            </a:r>
            <a:endParaRPr dirty="0"/>
          </a:p>
        </p:txBody>
      </p:sp>
      <p:sp>
        <p:nvSpPr>
          <p:cNvPr id="123" name="Google Shape;123;p16"/>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a:t>1/</a:t>
            </a:r>
            <a:r>
              <a:rPr lang="en"/>
              <a:t>2</a:t>
            </a:r>
            <a:endParaRPr sz="1400" dirty="0"/>
          </a:p>
        </p:txBody>
      </p:sp>
      <p:sp>
        <p:nvSpPr>
          <p:cNvPr id="124" name="Google Shape;124;p16"/>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dirty="0"/>
          </a:p>
        </p:txBody>
      </p:sp>
      <p:sp>
        <p:nvSpPr>
          <p:cNvPr id="125" name="Google Shape;125;p16"/>
          <p:cNvSpPr txBox="1">
            <a:spLocks noGrp="1"/>
          </p:cNvSpPr>
          <p:nvPr>
            <p:ph type="subTitle" idx="1"/>
          </p:nvPr>
        </p:nvSpPr>
        <p:spPr>
          <a:xfrm>
            <a:off x="219825" y="667548"/>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Feedback from previous assessment</a:t>
            </a:r>
            <a:endParaRPr b="0" i="1" dirty="0"/>
          </a:p>
        </p:txBody>
      </p:sp>
      <p:sp>
        <p:nvSpPr>
          <p:cNvPr id="126" name="Google Shape;126;p16"/>
          <p:cNvSpPr txBox="1">
            <a:spLocks noGrp="1"/>
          </p:cNvSpPr>
          <p:nvPr>
            <p:ph type="body" idx="3"/>
          </p:nvPr>
        </p:nvSpPr>
        <p:spPr>
          <a:xfrm>
            <a:off x="182880" y="1069848"/>
            <a:ext cx="530352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100" dirty="0"/>
              <a:t>Please put the evidence links in each section rather than on the next slide this helps identify which link is for which level of the ILO. Overall a solid performance and probably would have been even better if you had been able to devote more time to the robotics portion.</a:t>
            </a:r>
            <a:endParaRPr sz="1100" dirty="0"/>
          </a:p>
          <a:p>
            <a:pPr marL="0" lvl="0" indent="0" algn="just" rtl="0">
              <a:spcBef>
                <a:spcPts val="800"/>
              </a:spcBef>
              <a:spcAft>
                <a:spcPts val="0"/>
              </a:spcAft>
              <a:buNone/>
            </a:pPr>
            <a:r>
              <a:rPr lang="en" sz="1400" b="1" dirty="0"/>
              <a:t>My interpretation / key takeaways</a:t>
            </a:r>
            <a:endParaRPr lang="en-GB" dirty="0"/>
          </a:p>
          <a:p>
            <a:pPr marL="0" lvl="0" indent="0" algn="just" rtl="0">
              <a:spcBef>
                <a:spcPts val="800"/>
              </a:spcBef>
              <a:spcAft>
                <a:spcPts val="800"/>
              </a:spcAft>
              <a:buNone/>
            </a:pPr>
            <a:r>
              <a:rPr lang="en-GB" sz="1200" dirty="0"/>
              <a:t>Feedback highlights the need for better time management and attention to detail. I must allocate time evenly across all sections and place evidence links within relevant sections. This will improve overall performance in future assessments.</a:t>
            </a:r>
          </a:p>
        </p:txBody>
      </p:sp>
      <p:sp>
        <p:nvSpPr>
          <p:cNvPr id="127" name="Google Shape;127;p16"/>
          <p:cNvSpPr txBox="1"/>
          <p:nvPr/>
        </p:nvSpPr>
        <p:spPr>
          <a:xfrm>
            <a:off x="8003308" y="5727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l-PL" sz="3600" b="1" dirty="0">
                <a:solidFill>
                  <a:srgbClr val="434343"/>
                </a:solidFill>
                <a:latin typeface="Roboto"/>
                <a:ea typeface="Roboto"/>
                <a:cs typeface="Roboto"/>
                <a:sym typeface="Roboto"/>
              </a:rPr>
              <a:t>6</a:t>
            </a:r>
            <a:r>
              <a:rPr lang="en" sz="3600" b="1" dirty="0">
                <a:solidFill>
                  <a:srgbClr val="434343"/>
                </a:solidFill>
                <a:latin typeface="Roboto"/>
                <a:ea typeface="Roboto"/>
                <a:cs typeface="Roboto"/>
                <a:sym typeface="Roboto"/>
              </a:rPr>
              <a:t>.</a:t>
            </a:r>
            <a:r>
              <a:rPr lang="pl-PL" sz="3600" b="1" dirty="0">
                <a:solidFill>
                  <a:srgbClr val="434343"/>
                </a:solidFill>
                <a:latin typeface="Roboto"/>
                <a:ea typeface="Roboto"/>
                <a:cs typeface="Roboto"/>
                <a:sym typeface="Roboto"/>
              </a:rPr>
              <a:t>8</a:t>
            </a:r>
            <a:endParaRPr sz="3600" b="1" dirty="0">
              <a:solidFill>
                <a:srgbClr val="434343"/>
              </a:solidFill>
              <a:latin typeface="Roboto"/>
              <a:ea typeface="Roboto"/>
              <a:cs typeface="Roboto"/>
              <a:sym typeface="Roboto"/>
            </a:endParaRPr>
          </a:p>
        </p:txBody>
      </p:sp>
      <p:sp>
        <p:nvSpPr>
          <p:cNvPr id="3" name="TextBox 2">
            <a:extLst>
              <a:ext uri="{FF2B5EF4-FFF2-40B4-BE49-F238E27FC236}">
                <a16:creationId xmlns:a16="http://schemas.microsoft.com/office/drawing/2014/main" id="{4B899697-FEDA-A804-8A0F-54FE709A77C9}"/>
              </a:ext>
            </a:extLst>
          </p:cNvPr>
          <p:cNvSpPr txBox="1"/>
          <p:nvPr/>
        </p:nvSpPr>
        <p:spPr>
          <a:xfrm>
            <a:off x="5650345" y="752900"/>
            <a:ext cx="4705926" cy="307777"/>
          </a:xfrm>
          <a:prstGeom prst="rect">
            <a:avLst/>
          </a:prstGeom>
          <a:noFill/>
        </p:spPr>
        <p:txBody>
          <a:bodyPr wrap="square">
            <a:spAutoFit/>
          </a:bodyPr>
          <a:lstStyle/>
          <a:p>
            <a:r>
              <a:rPr lang="en" b="1" dirty="0">
                <a:solidFill>
                  <a:srgbClr val="FFFFFF"/>
                </a:solidFill>
                <a:latin typeface="Roboto"/>
                <a:ea typeface="Roboto"/>
                <a:cs typeface="Roboto"/>
                <a:sym typeface="Roboto"/>
              </a:rPr>
              <a:t>Previous block’s grade</a:t>
            </a:r>
            <a:r>
              <a:rPr lang="pl-PL" b="1" dirty="0">
                <a:solidFill>
                  <a:srgbClr val="FFFFFF"/>
                </a:solidFill>
                <a:latin typeface="Roboto"/>
                <a:ea typeface="Roboto"/>
                <a:cs typeface="Roboto"/>
                <a:sym typeface="Roboto"/>
              </a:rPr>
              <a:t>:</a:t>
            </a:r>
            <a:endParaRPr lang="en-US" b="1" dirty="0">
              <a:solidFill>
                <a:srgbClr val="FFFFFF"/>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my plan?</a:t>
            </a:r>
            <a:endParaRPr dirty="0"/>
          </a:p>
        </p:txBody>
      </p:sp>
      <p:sp>
        <p:nvSpPr>
          <p:cNvPr id="133" name="Google Shape;133;p17"/>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dirty="0"/>
          </a:p>
        </p:txBody>
      </p:sp>
      <p:sp>
        <p:nvSpPr>
          <p:cNvPr id="134" name="Google Shape;134;p17"/>
          <p:cNvSpPr txBox="1">
            <a:spLocks noGrp="1"/>
          </p:cNvSpPr>
          <p:nvPr>
            <p:ph type="subTitle" idx="1"/>
          </p:nvPr>
        </p:nvSpPr>
        <p:spPr>
          <a:xfrm>
            <a:off x="182873" y="667500"/>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What I learned last block</a:t>
            </a:r>
            <a:r>
              <a:rPr lang="pl-PL" dirty="0"/>
              <a:t>.</a:t>
            </a:r>
            <a:endParaRPr dirty="0"/>
          </a:p>
        </p:txBody>
      </p:sp>
      <p:sp>
        <p:nvSpPr>
          <p:cNvPr id="135" name="Google Shape;135;p17"/>
          <p:cNvSpPr txBox="1">
            <a:spLocks noGrp="1"/>
          </p:cNvSpPr>
          <p:nvPr>
            <p:ph type="body" idx="3"/>
          </p:nvPr>
        </p:nvSpPr>
        <p:spPr>
          <a:xfrm>
            <a:off x="182880" y="1069848"/>
            <a:ext cx="5382861"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dirty="0"/>
              <a:t>Last block, I delved into CV, reinforcement learning, and robotics. I developed an ML model for image-based root prediction, employing CV for detection and measurement. Exploring reinforcement learning, I enabled robots to navigate and dispense liquid at target points. Additionally, I implemented a PID controller for similar tasks.</a:t>
            </a:r>
            <a:endParaRPr lang="en" dirty="0"/>
          </a:p>
          <a:p>
            <a:pPr marL="0" lvl="0" indent="0" algn="just" rtl="0">
              <a:spcBef>
                <a:spcPts val="800"/>
              </a:spcBef>
              <a:spcAft>
                <a:spcPts val="0"/>
              </a:spcAft>
              <a:buNone/>
            </a:pPr>
            <a:r>
              <a:rPr lang="en" sz="1400" b="1" dirty="0"/>
              <a:t>My current level of progress</a:t>
            </a:r>
            <a:endParaRPr sz="1400" b="1" dirty="0"/>
          </a:p>
          <a:p>
            <a:pPr marL="0" indent="0">
              <a:spcBef>
                <a:spcPts val="800"/>
              </a:spcBef>
              <a:spcAft>
                <a:spcPts val="800"/>
              </a:spcAft>
              <a:buNone/>
            </a:pPr>
            <a:r>
              <a:rPr lang="en-GB" sz="1200" dirty="0"/>
              <a:t>My current level of progress showcases substantial growth across various domains. I possess a strong command of exploratory data analysis (EDA) and proficiency in machine learning, encompassing supervised learning and hyperparameter optimization. Proficient in Python, I excel in building deep learning image classifiers using </a:t>
            </a:r>
            <a:r>
              <a:rPr lang="en-GB" sz="1200" dirty="0" err="1"/>
              <a:t>Keras</a:t>
            </a:r>
            <a:r>
              <a:rPr lang="en-GB" sz="1200" dirty="0"/>
              <a:t>. Additionally, adept in Power BI for data visualization, I navigate the Scrum framework adeptly for streamlined project management. Moreover, my insights into ethical AI implementation emphasize responsible and conscientious AI applications. Furthermore, I've recently acquired valuable skills in conducting research and programming in R, expanding my skills in data analysis and research methodologies. Alongside, I gained  knowledge in computer vision, reinforcement learning, and basics of robotics, enriching my expertise in diverse areas of artificial intelligence.</a:t>
            </a:r>
            <a:endParaRPr lang="en" sz="1200" dirty="0"/>
          </a:p>
        </p:txBody>
      </p:sp>
      <p:sp>
        <p:nvSpPr>
          <p:cNvPr id="136" name="Google Shape;136;p17"/>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dirty="0"/>
          </a:p>
        </p:txBody>
      </p:sp>
      <p:sp>
        <p:nvSpPr>
          <p:cNvPr id="137" name="Google Shape;137;p17"/>
          <p:cNvSpPr txBox="1"/>
          <p:nvPr/>
        </p:nvSpPr>
        <p:spPr>
          <a:xfrm>
            <a:off x="6217920" y="2380268"/>
            <a:ext cx="2743200" cy="2584324"/>
          </a:xfrm>
          <a:prstGeom prst="rect">
            <a:avLst/>
          </a:prstGeom>
          <a:solidFill>
            <a:srgbClr val="FFFFFF"/>
          </a:solidFill>
          <a:ln>
            <a:noFill/>
          </a:ln>
        </p:spPr>
        <p:txBody>
          <a:bodyPr spcFirstLastPara="1" wrap="square" lIns="91425" tIns="91425" rIns="91425" bIns="91425" anchor="t" anchorCtr="0">
            <a:noAutofit/>
          </a:bodyPr>
          <a:lstStyle/>
          <a:p>
            <a:pPr marL="0" lvl="0" indent="0" algn="l" rtl="0">
              <a:lnSpc>
                <a:spcPct val="104000"/>
              </a:lnSpc>
              <a:spcBef>
                <a:spcPts val="0"/>
              </a:spcBef>
              <a:spcAft>
                <a:spcPts val="0"/>
              </a:spcAft>
              <a:buNone/>
            </a:pPr>
            <a:r>
              <a:rPr lang="en" b="1" dirty="0">
                <a:solidFill>
                  <a:srgbClr val="434343"/>
                </a:solidFill>
                <a:latin typeface="Roboto"/>
                <a:ea typeface="Roboto"/>
                <a:cs typeface="Roboto"/>
                <a:sym typeface="Roboto"/>
              </a:rPr>
              <a:t>Links</a:t>
            </a:r>
            <a:endParaRPr dirty="0">
              <a:solidFill>
                <a:srgbClr val="434343"/>
              </a:solidFill>
              <a:latin typeface="Roboto"/>
              <a:ea typeface="Roboto"/>
              <a:cs typeface="Roboto"/>
              <a:sym typeface="Roboto"/>
            </a:endParaRPr>
          </a:p>
          <a:p>
            <a:pPr marL="171450" lvl="0" indent="-171450" algn="l" rtl="0">
              <a:lnSpc>
                <a:spcPct val="104000"/>
              </a:lnSpc>
              <a:spcBef>
                <a:spcPts val="800"/>
              </a:spcBef>
              <a:spcAft>
                <a:spcPts val="800"/>
              </a:spcAft>
              <a:buFont typeface="Arial" panose="020B0604020202020204" pitchFamily="34" charset="0"/>
              <a:buChar char="•"/>
            </a:pPr>
            <a:r>
              <a:rPr lang="pl-PL" sz="1000" dirty="0">
                <a:solidFill>
                  <a:srgbClr val="434343"/>
                </a:solidFill>
                <a:latin typeface="Roboto"/>
                <a:ea typeface="Roboto"/>
                <a:cs typeface="Roboto"/>
                <a:sym typeface="Roboto"/>
              </a:rPr>
              <a:t>2022-2023 Projects: </a:t>
            </a:r>
            <a:r>
              <a:rPr lang="pl-PL" sz="1000" dirty="0">
                <a:solidFill>
                  <a:srgbClr val="434343"/>
                </a:solidFill>
                <a:latin typeface="Roboto"/>
                <a:ea typeface="Roboto"/>
                <a:cs typeface="Roboto"/>
                <a:sym typeface="Roboto"/>
                <a:hlinkClick r:id="rId3"/>
              </a:rPr>
              <a:t>https://github.com/DominikSzewczyk224180/Projects-2022-2023</a:t>
            </a:r>
            <a:r>
              <a:rPr lang="pl-PL" sz="1000" dirty="0">
                <a:solidFill>
                  <a:srgbClr val="434343"/>
                </a:solidFill>
                <a:latin typeface="Roboto"/>
                <a:ea typeface="Roboto"/>
                <a:cs typeface="Roboto"/>
                <a:sym typeface="Roboto"/>
              </a:rPr>
              <a:t> </a:t>
            </a:r>
          </a:p>
          <a:p>
            <a:pPr marL="171450" lvl="0" indent="-171450" algn="l" rtl="0">
              <a:lnSpc>
                <a:spcPct val="104000"/>
              </a:lnSpc>
              <a:spcBef>
                <a:spcPts val="800"/>
              </a:spcBef>
              <a:spcAft>
                <a:spcPts val="800"/>
              </a:spcAft>
              <a:buFont typeface="Arial" panose="020B0604020202020204" pitchFamily="34" charset="0"/>
              <a:buChar char="•"/>
            </a:pPr>
            <a:r>
              <a:rPr lang="pl-PL" sz="1000" dirty="0">
                <a:solidFill>
                  <a:srgbClr val="434343"/>
                </a:solidFill>
                <a:latin typeface="Roboto"/>
                <a:ea typeface="Roboto"/>
                <a:cs typeface="Roboto"/>
                <a:sym typeface="Roboto"/>
              </a:rPr>
              <a:t>2023-2024 Projects: </a:t>
            </a:r>
            <a:r>
              <a:rPr lang="pl-PL" sz="1000" dirty="0">
                <a:solidFill>
                  <a:srgbClr val="434343"/>
                </a:solidFill>
                <a:latin typeface="Roboto"/>
                <a:ea typeface="Roboto"/>
                <a:cs typeface="Roboto"/>
                <a:sym typeface="Roboto"/>
                <a:hlinkClick r:id="rId4"/>
              </a:rPr>
              <a:t>https://github.com/DominikSzewczyk224180/Projects-2023-2024</a:t>
            </a:r>
            <a:r>
              <a:rPr lang="pl-PL" sz="1000" dirty="0">
                <a:solidFill>
                  <a:srgbClr val="434343"/>
                </a:solidFill>
                <a:latin typeface="Roboto"/>
                <a:ea typeface="Roboto"/>
                <a:cs typeface="Roboto"/>
                <a:sym typeface="Roboto"/>
              </a:rPr>
              <a:t> </a:t>
            </a:r>
          </a:p>
          <a:p>
            <a:pPr marL="171450" lvl="0" indent="-171450" algn="l" rtl="0">
              <a:lnSpc>
                <a:spcPct val="104000"/>
              </a:lnSpc>
              <a:spcBef>
                <a:spcPts val="800"/>
              </a:spcBef>
              <a:spcAft>
                <a:spcPts val="800"/>
              </a:spcAft>
              <a:buFont typeface="Arial" panose="020B0604020202020204" pitchFamily="34" charset="0"/>
              <a:buChar char="•"/>
            </a:pPr>
            <a:r>
              <a:rPr lang="en-GB" sz="1000" dirty="0">
                <a:solidFill>
                  <a:srgbClr val="434343"/>
                </a:solidFill>
                <a:latin typeface="Roboto"/>
                <a:ea typeface="Roboto"/>
                <a:cs typeface="Roboto"/>
                <a:sym typeface="Roboto"/>
              </a:rPr>
              <a:t>LinkedIn account: </a:t>
            </a:r>
            <a:r>
              <a:rPr lang="en-GB" sz="1000" dirty="0">
                <a:solidFill>
                  <a:srgbClr val="434343"/>
                </a:solidFill>
                <a:latin typeface="Roboto"/>
                <a:ea typeface="Roboto"/>
                <a:cs typeface="Roboto"/>
                <a:sym typeface="Roboto"/>
                <a:hlinkClick r:id="rId5"/>
              </a:rPr>
              <a:t>https://www.linkedin.com/in/dominik-szewczyk/</a:t>
            </a:r>
            <a:r>
              <a:rPr lang="pl-PL" sz="1000" dirty="0">
                <a:solidFill>
                  <a:srgbClr val="434343"/>
                </a:solidFill>
                <a:latin typeface="Roboto"/>
                <a:ea typeface="Roboto"/>
                <a:cs typeface="Roboto"/>
                <a:sym typeface="Roboto"/>
              </a:rPr>
              <a:t> </a:t>
            </a:r>
            <a:r>
              <a:rPr lang="en-GB" sz="1000" dirty="0">
                <a:solidFill>
                  <a:srgbClr val="434343"/>
                </a:solidFill>
                <a:latin typeface="Roboto"/>
                <a:ea typeface="Roboto"/>
                <a:cs typeface="Roboto"/>
                <a:sym typeface="Roboto"/>
              </a:rPr>
              <a:t> </a:t>
            </a:r>
          </a:p>
          <a:p>
            <a:pPr marL="0" lvl="0" indent="0" algn="l" rtl="0">
              <a:lnSpc>
                <a:spcPct val="104000"/>
              </a:lnSpc>
              <a:spcBef>
                <a:spcPts val="800"/>
              </a:spcBef>
              <a:spcAft>
                <a:spcPts val="800"/>
              </a:spcAft>
              <a:buNone/>
            </a:pPr>
            <a:endParaRPr lang="pl-PL" sz="1000" dirty="0">
              <a:solidFill>
                <a:srgbClr val="434343"/>
              </a:solidFill>
              <a:latin typeface="Roboto"/>
              <a:ea typeface="Roboto"/>
              <a:cs typeface="Roboto"/>
              <a:sym typeface="Roboto"/>
            </a:endParaRPr>
          </a:p>
          <a:p>
            <a:pPr marL="0" lvl="0" indent="0" algn="l" rtl="0">
              <a:lnSpc>
                <a:spcPct val="104000"/>
              </a:lnSpc>
              <a:spcBef>
                <a:spcPts val="800"/>
              </a:spcBef>
              <a:spcAft>
                <a:spcPts val="800"/>
              </a:spcAft>
              <a:buNone/>
            </a:pPr>
            <a:r>
              <a:rPr lang="pl-PL" sz="1000" dirty="0">
                <a:solidFill>
                  <a:srgbClr val="434343"/>
                </a:solidFill>
                <a:latin typeface="Roboto"/>
                <a:ea typeface="Roboto"/>
                <a:cs typeface="Roboto"/>
                <a:sym typeface="Roboto"/>
              </a:rPr>
              <a:t>  </a:t>
            </a:r>
            <a:endParaRPr sz="1000" dirty="0">
              <a:solidFill>
                <a:srgbClr val="434343"/>
              </a:solidFill>
              <a:latin typeface="Roboto"/>
              <a:ea typeface="Roboto"/>
              <a:cs typeface="Roboto"/>
              <a:sym typeface="Roboto"/>
            </a:endParaRPr>
          </a:p>
        </p:txBody>
      </p:sp>
      <p:sp>
        <p:nvSpPr>
          <p:cNvPr id="138" name="Google Shape;138;p17"/>
          <p:cNvSpPr txBox="1"/>
          <p:nvPr/>
        </p:nvSpPr>
        <p:spPr>
          <a:xfrm>
            <a:off x="7918704" y="7529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l-PL" sz="3600" b="1" dirty="0">
                <a:solidFill>
                  <a:srgbClr val="434343"/>
                </a:solidFill>
                <a:latin typeface="Roboto"/>
                <a:ea typeface="Roboto"/>
                <a:cs typeface="Roboto"/>
                <a:sym typeface="Roboto"/>
              </a:rPr>
              <a:t>6</a:t>
            </a:r>
            <a:r>
              <a:rPr lang="en" sz="3600" b="1" dirty="0">
                <a:solidFill>
                  <a:srgbClr val="434343"/>
                </a:solidFill>
                <a:latin typeface="Roboto"/>
                <a:ea typeface="Roboto"/>
                <a:cs typeface="Roboto"/>
                <a:sym typeface="Roboto"/>
              </a:rPr>
              <a:t>.</a:t>
            </a:r>
            <a:r>
              <a:rPr lang="pl-PL" sz="3600" b="1" dirty="0">
                <a:solidFill>
                  <a:srgbClr val="434343"/>
                </a:solidFill>
                <a:latin typeface="Roboto"/>
                <a:ea typeface="Roboto"/>
                <a:cs typeface="Roboto"/>
                <a:sym typeface="Roboto"/>
              </a:rPr>
              <a:t>8</a:t>
            </a:r>
            <a:endParaRPr sz="3600" b="1" dirty="0">
              <a:solidFill>
                <a:srgbClr val="434343"/>
              </a:solidFill>
              <a:latin typeface="Roboto"/>
              <a:ea typeface="Roboto"/>
              <a:cs typeface="Roboto"/>
              <a:sym typeface="Roboto"/>
            </a:endParaRPr>
          </a:p>
        </p:txBody>
      </p:sp>
      <p:sp>
        <p:nvSpPr>
          <p:cNvPr id="5" name="TextBox 4">
            <a:extLst>
              <a:ext uri="{FF2B5EF4-FFF2-40B4-BE49-F238E27FC236}">
                <a16:creationId xmlns:a16="http://schemas.microsoft.com/office/drawing/2014/main" id="{6563C961-98AA-8149-3B6B-D8994A1654B8}"/>
              </a:ext>
            </a:extLst>
          </p:cNvPr>
          <p:cNvSpPr txBox="1"/>
          <p:nvPr/>
        </p:nvSpPr>
        <p:spPr>
          <a:xfrm>
            <a:off x="5565741" y="1010711"/>
            <a:ext cx="4705926" cy="307777"/>
          </a:xfrm>
          <a:prstGeom prst="rect">
            <a:avLst/>
          </a:prstGeom>
          <a:noFill/>
        </p:spPr>
        <p:txBody>
          <a:bodyPr wrap="square">
            <a:spAutoFit/>
          </a:bodyPr>
          <a:lstStyle/>
          <a:p>
            <a:r>
              <a:rPr kumimoji="0" lang="en" sz="1400" b="1" i="0" u="none" strike="noStrike" kern="0" cap="none" spc="0" normalizeH="0" baseline="0" noProof="0" dirty="0">
                <a:ln>
                  <a:noFill/>
                </a:ln>
                <a:solidFill>
                  <a:srgbClr val="FFFFFF"/>
                </a:solidFill>
                <a:effectLst/>
                <a:uLnTx/>
                <a:uFillTx/>
                <a:latin typeface="Roboto"/>
                <a:ea typeface="Roboto"/>
                <a:cs typeface="Roboto"/>
                <a:sym typeface="Roboto"/>
              </a:rPr>
              <a:t> Previous block’s grade</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8"/>
          <p:cNvSpPr txBox="1">
            <a:spLocks noGrp="1"/>
          </p:cNvSpPr>
          <p:nvPr>
            <p:ph type="body" idx="3"/>
          </p:nvPr>
        </p:nvSpPr>
        <p:spPr>
          <a:xfrm>
            <a:off x="3108950" y="1069812"/>
            <a:ext cx="5852100" cy="38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Data Scientist 60%</a:t>
            </a:r>
            <a:br>
              <a:rPr lang="pl-PL" dirty="0"/>
            </a:br>
            <a:r>
              <a:rPr lang="pl-PL" dirty="0"/>
              <a:t>NLP specialist 40%</a:t>
            </a:r>
            <a:endParaRPr dirty="0"/>
          </a:p>
          <a:p>
            <a:pPr marL="0" lvl="0" indent="0" algn="l" rtl="0">
              <a:spcBef>
                <a:spcPts val="800"/>
              </a:spcBef>
              <a:spcAft>
                <a:spcPts val="0"/>
              </a:spcAft>
              <a:buNone/>
            </a:pPr>
            <a:r>
              <a:rPr lang="en" sz="1400" b="1" dirty="0"/>
              <a:t>Personal and professional development goals</a:t>
            </a:r>
            <a:endParaRPr sz="1400" b="1" dirty="0"/>
          </a:p>
          <a:p>
            <a:pPr marL="0" lvl="0" indent="0" algn="just" rtl="0">
              <a:spcBef>
                <a:spcPts val="800"/>
              </a:spcBef>
              <a:spcAft>
                <a:spcPts val="800"/>
              </a:spcAft>
              <a:buNone/>
            </a:pPr>
            <a:r>
              <a:rPr lang="pl-PL" sz="1400" dirty="0"/>
              <a:t>1 I want to imorove my LinkedIn account:</a:t>
            </a:r>
          </a:p>
          <a:p>
            <a:pPr algn="l">
              <a:buFont typeface="+mj-lt"/>
              <a:buAutoNum type="arabicPeriod"/>
            </a:pPr>
            <a:r>
              <a:rPr lang="en-GB" b="1" dirty="0"/>
              <a:t>Specific: </a:t>
            </a:r>
            <a:r>
              <a:rPr lang="en-GB" dirty="0"/>
              <a:t>My goal is specific. I want to improve my LinkedIn account by adding and describing projects from blocks A and B.</a:t>
            </a:r>
          </a:p>
          <a:p>
            <a:pPr algn="l">
              <a:buFont typeface="+mj-lt"/>
              <a:buAutoNum type="arabicPeriod"/>
            </a:pPr>
            <a:r>
              <a:rPr lang="en-GB" b="1" dirty="0"/>
              <a:t>Measurable: </a:t>
            </a:r>
            <a:r>
              <a:rPr lang="en-GB" dirty="0"/>
              <a:t>I can measure my progress by the number of projects added and described on my LinkedIn profile. I aim to have clear descriptions for each project.</a:t>
            </a:r>
          </a:p>
          <a:p>
            <a:pPr algn="l">
              <a:buFont typeface="+mj-lt"/>
              <a:buAutoNum type="arabicPeriod"/>
            </a:pPr>
            <a:r>
              <a:rPr lang="en-GB" b="1" dirty="0"/>
              <a:t>Achievable: </a:t>
            </a:r>
            <a:r>
              <a:rPr lang="en-GB" dirty="0"/>
              <a:t>I will gather all necessary information about projects A and B and ensure I have the time available within block C to complete this task. I will prioritize this goal alongside other commitments to make it achievable.</a:t>
            </a:r>
          </a:p>
          <a:p>
            <a:pPr algn="l">
              <a:buFont typeface="+mj-lt"/>
              <a:buAutoNum type="arabicPeriod"/>
            </a:pPr>
            <a:r>
              <a:rPr lang="en-GB" b="1" dirty="0"/>
              <a:t>Relevant</a:t>
            </a:r>
            <a:r>
              <a:rPr lang="en-GB" dirty="0"/>
              <a:t>: Enhancing my LinkedIn profile by adding and describing relevant projects aligns with my career development objectives. It will showcase my skills and experiences to potential employers or professional contacts.</a:t>
            </a:r>
          </a:p>
          <a:p>
            <a:pPr algn="l">
              <a:buFont typeface="+mj-lt"/>
              <a:buAutoNum type="arabicPeriod"/>
            </a:pPr>
            <a:r>
              <a:rPr lang="en-GB" b="1" dirty="0"/>
              <a:t>Time-bound: </a:t>
            </a:r>
            <a:r>
              <a:rPr lang="en-GB" dirty="0"/>
              <a:t>I have set a specific timeframe to complete this task. By the end of block C, I will have improved my LinkedIn account by adding and describing projects from blocks A and B, ensuring my profile reflects my skills and accomplishments accurately.</a:t>
            </a:r>
          </a:p>
          <a:p>
            <a:pPr marL="0" lvl="0" indent="0" algn="just" rtl="0">
              <a:spcBef>
                <a:spcPts val="800"/>
              </a:spcBef>
              <a:spcAft>
                <a:spcPts val="800"/>
              </a:spcAft>
              <a:buNone/>
            </a:pPr>
            <a:endParaRPr lang="en-GB" dirty="0"/>
          </a:p>
        </p:txBody>
      </p:sp>
      <p:sp>
        <p:nvSpPr>
          <p:cNvPr id="144" name="Google Shape;144;p1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are my goals?</a:t>
            </a:r>
            <a:endParaRPr/>
          </a:p>
        </p:txBody>
      </p:sp>
      <p:sp>
        <p:nvSpPr>
          <p:cNvPr id="145" name="Google Shape;145;p18"/>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146" name="Google Shape;146;p18"/>
          <p:cNvSpPr txBox="1">
            <a:spLocks noGrp="1"/>
          </p:cNvSpPr>
          <p:nvPr>
            <p:ph type="subTitle" idx="1"/>
          </p:nvPr>
        </p:nvSpPr>
        <p:spPr>
          <a:xfrm>
            <a:off x="3108960" y="667512"/>
            <a:ext cx="58521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The roles I am taking responsibility for</a:t>
            </a:r>
            <a:r>
              <a:rPr lang="en" b="0" i="1"/>
              <a:t> (if multiple add in percentages)</a:t>
            </a:r>
            <a:endParaRPr b="0" i="1"/>
          </a:p>
        </p:txBody>
      </p:sp>
      <p:sp>
        <p:nvSpPr>
          <p:cNvPr id="147" name="Google Shape;147;p18"/>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graphicFrame>
        <p:nvGraphicFramePr>
          <p:cNvPr id="148" name="Google Shape;148;p18"/>
          <p:cNvGraphicFramePr/>
          <p:nvPr/>
        </p:nvGraphicFramePr>
        <p:xfrm>
          <a:off x="182880" y="658368"/>
          <a:ext cx="2740000" cy="4297700"/>
        </p:xfrm>
        <a:graphic>
          <a:graphicData uri="http://schemas.openxmlformats.org/drawingml/2006/table">
            <a:tbl>
              <a:tblPr>
                <a:noFill/>
                <a:tableStyleId>{764D4AE7-FFBC-431D-9275-528F30A785D3}</a:tableStyleId>
              </a:tblPr>
              <a:tblGrid>
                <a:gridCol w="587150">
                  <a:extLst>
                    <a:ext uri="{9D8B030D-6E8A-4147-A177-3AD203B41FA5}">
                      <a16:colId xmlns:a16="http://schemas.microsoft.com/office/drawing/2014/main" val="20000"/>
                    </a:ext>
                  </a:extLst>
                </a:gridCol>
                <a:gridCol w="2152850">
                  <a:extLst>
                    <a:ext uri="{9D8B030D-6E8A-4147-A177-3AD203B41FA5}">
                      <a16:colId xmlns:a16="http://schemas.microsoft.com/office/drawing/2014/main" val="20001"/>
                    </a:ext>
                  </a:extLst>
                </a:gridCol>
              </a:tblGrid>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S</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CC4125"/>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Specific:</a:t>
                      </a:r>
                      <a:r>
                        <a:rPr lang="en" sz="600" dirty="0">
                          <a:latin typeface="Roboto"/>
                          <a:ea typeface="Roboto"/>
                          <a:cs typeface="Roboto"/>
                          <a:sym typeface="Roboto"/>
                        </a:rPr>
                        <a:t> Be specific when determining your goal. The more specific the better. Putting a real figure to your goal helps make it measurable. When specific and measurable your subconscious mind cannot override your goals, they become achievable.</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M</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E06666"/>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Meaningful:</a:t>
                      </a:r>
                      <a:r>
                        <a:rPr lang="en" sz="600" dirty="0">
                          <a:latin typeface="Roboto"/>
                          <a:ea typeface="Roboto"/>
                          <a:cs typeface="Roboto"/>
                          <a:sym typeface="Roboto"/>
                        </a:rPr>
                        <a:t> This is the WHY of your goal setting. When your specific goal has enough meaning for you, you will do whatever it takes to achieve it. When your goal is meaningful the more profound and life altering the results are.</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A</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6B26B"/>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Achievable:</a:t>
                      </a:r>
                      <a:r>
                        <a:rPr lang="en" sz="600" dirty="0">
                          <a:latin typeface="Roboto"/>
                          <a:ea typeface="Roboto"/>
                          <a:cs typeface="Roboto"/>
                          <a:sym typeface="Roboto"/>
                        </a:rPr>
                        <a:t> Choosing realistic and short-term goals helps them be more achievable. Long-term goals can be larger and take more time to achieve. Planning smaller short-term goals as steps to larger long-term goals assists in achieving them.</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R</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D966"/>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Relevant:</a:t>
                      </a:r>
                      <a:r>
                        <a:rPr lang="en" sz="600" dirty="0">
                          <a:latin typeface="Roboto"/>
                          <a:ea typeface="Roboto"/>
                          <a:cs typeface="Roboto"/>
                          <a:sym typeface="Roboto"/>
                        </a:rPr>
                        <a:t> Each goal you set must be in line with your core values and in harmony with what YOU want out of life. Contradictions in values and goals leads to frustration and loss of motivation. Designing your goals with the expectation of your personal success.</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3"/>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T</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93C47D"/>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Time-Bound:</a:t>
                      </a:r>
                      <a:r>
                        <a:rPr lang="en" sz="600" dirty="0">
                          <a:latin typeface="Roboto"/>
                          <a:ea typeface="Roboto"/>
                          <a:cs typeface="Roboto"/>
                          <a:sym typeface="Roboto"/>
                        </a:rPr>
                        <a:t> Setting a time limit on achieving a goal makes it measurable. When a goal is measurable you can SEE your progress and support your motivation and commitment. Giving your goal a time limit assists you in holding yourself accountable to its completion.</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4"/>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E</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76A5AF"/>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Evaluate:</a:t>
                      </a:r>
                      <a:r>
                        <a:rPr lang="en" sz="600" dirty="0">
                          <a:latin typeface="Roboto"/>
                          <a:ea typeface="Roboto"/>
                          <a:cs typeface="Roboto"/>
                          <a:sym typeface="Roboto"/>
                        </a:rPr>
                        <a:t> By evaluating your goals on a regular basis you will be much more likely to achieve them. It is easy to forget about long-term goals if they are not revisited from time to time. This also helps you assess if the goal you are working on remains in line with your core values and helps you measure your progress.</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5"/>
                  </a:ext>
                </a:extLst>
              </a:tr>
              <a:tr h="683725">
                <a:tc>
                  <a:txBody>
                    <a:bodyPr/>
                    <a:lstStyle/>
                    <a:p>
                      <a:pPr marL="0" lvl="0" indent="0" algn="ctr" rtl="0">
                        <a:lnSpc>
                          <a:spcPct val="115000"/>
                        </a:lnSpc>
                        <a:spcBef>
                          <a:spcPts val="0"/>
                        </a:spcBef>
                        <a:spcAft>
                          <a:spcPts val="0"/>
                        </a:spcAft>
                        <a:buNone/>
                      </a:pPr>
                      <a:r>
                        <a:rPr lang="en" sz="2400" b="1" dirty="0">
                          <a:solidFill>
                            <a:srgbClr val="FFFFFF"/>
                          </a:solidFill>
                          <a:latin typeface="Roboto"/>
                          <a:ea typeface="Roboto"/>
                          <a:cs typeface="Roboto"/>
                          <a:sym typeface="Roboto"/>
                        </a:rPr>
                        <a:t>R</a:t>
                      </a:r>
                      <a:endParaRPr sz="2400" b="1" dirty="0">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6D9EEB"/>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Readjust:</a:t>
                      </a:r>
                      <a:r>
                        <a:rPr lang="en" sz="600" dirty="0">
                          <a:latin typeface="Roboto"/>
                          <a:ea typeface="Roboto"/>
                          <a:cs typeface="Roboto"/>
                          <a:sym typeface="Roboto"/>
                        </a:rPr>
                        <a:t> Readjustments occur when goals are determined, through re-evaluation, to be misaligned with your values or long-term goals. This is especially helpful when you have been unable to achieve a goal in the time limits you set. This gives you the opportunity to modify your approach and increase your chances of success.</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6"/>
                  </a:ext>
                </a:extLst>
              </a:tr>
            </a:tbl>
          </a:graphicData>
        </a:graphic>
      </p:graphicFrame>
      <p:sp>
        <p:nvSpPr>
          <p:cNvPr id="3" name="TextBox 2">
            <a:extLst>
              <a:ext uri="{FF2B5EF4-FFF2-40B4-BE49-F238E27FC236}">
                <a16:creationId xmlns:a16="http://schemas.microsoft.com/office/drawing/2014/main" id="{750E9A71-CF00-1DFC-79A4-DAB27F6AA0F7}"/>
              </a:ext>
            </a:extLst>
          </p:cNvPr>
          <p:cNvSpPr txBox="1"/>
          <p:nvPr/>
        </p:nvSpPr>
        <p:spPr>
          <a:xfrm>
            <a:off x="3627581" y="4425039"/>
            <a:ext cx="4705926" cy="523220"/>
          </a:xfrm>
          <a:prstGeom prst="rect">
            <a:avLst/>
          </a:prstGeom>
          <a:noFill/>
        </p:spPr>
        <p:txBody>
          <a:bodyPr wrap="square">
            <a:spAutoFit/>
          </a:bodyPr>
          <a:lstStyle/>
          <a:p>
            <a:r>
              <a:rPr lang="pl-PL" b="1" dirty="0">
                <a:solidFill>
                  <a:srgbClr val="FFFFFF"/>
                </a:solidFill>
                <a:latin typeface="Roboto"/>
                <a:ea typeface="Roboto"/>
                <a:cs typeface="Roboto"/>
                <a:sym typeface="Roboto"/>
              </a:rPr>
              <a:t>I added 2 new project to my account: </a:t>
            </a:r>
            <a:r>
              <a:rPr lang="en-US" dirty="0">
                <a:hlinkClick r:id="rId3"/>
              </a:rPr>
              <a:t>https://www.linkedin.com/in/dominik-szewczyk/</a:t>
            </a:r>
            <a:r>
              <a:rPr lang="pl-PL" dirty="0"/>
              <a:t> </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a:extLst>
            <a:ext uri="{FF2B5EF4-FFF2-40B4-BE49-F238E27FC236}">
              <a16:creationId xmlns:a16="http://schemas.microsoft.com/office/drawing/2014/main" id="{A50CE922-1C30-876E-130F-D030C4293051}"/>
            </a:ext>
          </a:extLst>
        </p:cNvPr>
        <p:cNvGrpSpPr/>
        <p:nvPr/>
      </p:nvGrpSpPr>
      <p:grpSpPr>
        <a:xfrm>
          <a:off x="0" y="0"/>
          <a:ext cx="0" cy="0"/>
          <a:chOff x="0" y="0"/>
          <a:chExt cx="0" cy="0"/>
        </a:xfrm>
      </p:grpSpPr>
      <p:sp>
        <p:nvSpPr>
          <p:cNvPr id="143" name="Google Shape;143;p18">
            <a:extLst>
              <a:ext uri="{FF2B5EF4-FFF2-40B4-BE49-F238E27FC236}">
                <a16:creationId xmlns:a16="http://schemas.microsoft.com/office/drawing/2014/main" id="{71E95257-F246-8F12-88AB-624B1C03E51D}"/>
              </a:ext>
            </a:extLst>
          </p:cNvPr>
          <p:cNvSpPr txBox="1">
            <a:spLocks noGrp="1"/>
          </p:cNvSpPr>
          <p:nvPr>
            <p:ph type="body" idx="3"/>
          </p:nvPr>
        </p:nvSpPr>
        <p:spPr>
          <a:xfrm>
            <a:off x="3108950" y="1069812"/>
            <a:ext cx="5852100" cy="38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Data Scientist 60%</a:t>
            </a:r>
            <a:br>
              <a:rPr lang="it-IT" dirty="0"/>
            </a:br>
            <a:r>
              <a:rPr lang="it-IT" dirty="0"/>
              <a:t>NLP specialist 40%</a:t>
            </a:r>
            <a:endParaRPr dirty="0"/>
          </a:p>
          <a:p>
            <a:pPr marL="0" lvl="0" indent="0" algn="l" rtl="0">
              <a:spcBef>
                <a:spcPts val="800"/>
              </a:spcBef>
              <a:spcAft>
                <a:spcPts val="0"/>
              </a:spcAft>
              <a:buNone/>
            </a:pPr>
            <a:r>
              <a:rPr lang="en" sz="1400" b="1" dirty="0"/>
              <a:t>Personal and professional development goals</a:t>
            </a:r>
            <a:endParaRPr sz="1400" b="1" dirty="0"/>
          </a:p>
          <a:p>
            <a:pPr marL="0" lvl="0" indent="0" algn="just" rtl="0">
              <a:spcBef>
                <a:spcPts val="800"/>
              </a:spcBef>
              <a:spcAft>
                <a:spcPts val="800"/>
              </a:spcAft>
              <a:buNone/>
            </a:pPr>
            <a:r>
              <a:rPr lang="pl-PL" sz="1400" dirty="0"/>
              <a:t>2 I want to start working with checklist.</a:t>
            </a:r>
          </a:p>
          <a:p>
            <a:pPr algn="l">
              <a:buFont typeface="+mj-lt"/>
              <a:buAutoNum type="arabicPeriod"/>
            </a:pPr>
            <a:r>
              <a:rPr lang="en-GB" dirty="0"/>
              <a:t>Specific: I want to work with checklists. Specifically, I aim to create a checklist every week with study tasks for the upcoming week.</a:t>
            </a:r>
          </a:p>
          <a:p>
            <a:pPr algn="l">
              <a:buFont typeface="+mj-lt"/>
              <a:buAutoNum type="arabicPeriod"/>
            </a:pPr>
            <a:r>
              <a:rPr lang="en-GB" dirty="0"/>
              <a:t>Measurable: I will measure my progress by consistently creating a checklist each week and ensuring it includes all necessary study tasks for the upcoming week. Each completed task will be checked off the list.</a:t>
            </a:r>
          </a:p>
          <a:p>
            <a:pPr algn="l">
              <a:buFont typeface="+mj-lt"/>
              <a:buAutoNum type="arabicPeriod"/>
            </a:pPr>
            <a:r>
              <a:rPr lang="en-GB" dirty="0"/>
              <a:t>Achievable: I will allocate time each week to plan and create the checklist, ensuring it aligns with my study goals and workload. I will prioritize this task to make it achievable alongside other commitments.</a:t>
            </a:r>
          </a:p>
          <a:p>
            <a:pPr algn="l">
              <a:buFont typeface="+mj-lt"/>
              <a:buAutoNum type="arabicPeriod"/>
            </a:pPr>
            <a:r>
              <a:rPr lang="en-GB" dirty="0"/>
              <a:t>Relevant: Utilizing checklists for study tasks is relevant to my academic success and organizational skills development. It will help me stay focused, track progress, and manage my time effectively.</a:t>
            </a:r>
          </a:p>
          <a:p>
            <a:pPr algn="l">
              <a:buFont typeface="+mj-lt"/>
              <a:buAutoNum type="arabicPeriod"/>
            </a:pPr>
            <a:r>
              <a:rPr lang="en-GB" dirty="0"/>
              <a:t>Time-bound: I have set a weekly timeframe for this goal. Every week, before the start of the new week, I will create a checklist with study tasks for the upcoming week, ensuring I am prepared and organized for my studies.</a:t>
            </a:r>
          </a:p>
          <a:p>
            <a:pPr marL="0" lvl="0" indent="0" algn="just" rtl="0">
              <a:spcBef>
                <a:spcPts val="800"/>
              </a:spcBef>
              <a:spcAft>
                <a:spcPts val="800"/>
              </a:spcAft>
              <a:buNone/>
            </a:pPr>
            <a:endParaRPr lang="en-GB" dirty="0"/>
          </a:p>
        </p:txBody>
      </p:sp>
      <p:sp>
        <p:nvSpPr>
          <p:cNvPr id="144" name="Google Shape;144;p18">
            <a:extLst>
              <a:ext uri="{FF2B5EF4-FFF2-40B4-BE49-F238E27FC236}">
                <a16:creationId xmlns:a16="http://schemas.microsoft.com/office/drawing/2014/main" id="{13A908E3-CECE-D3E1-6D15-2DC918C78FC9}"/>
              </a:ext>
            </a:extLst>
          </p:cNvPr>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are my goals?</a:t>
            </a:r>
            <a:endParaRPr/>
          </a:p>
        </p:txBody>
      </p:sp>
      <p:sp>
        <p:nvSpPr>
          <p:cNvPr id="145" name="Google Shape;145;p18">
            <a:extLst>
              <a:ext uri="{FF2B5EF4-FFF2-40B4-BE49-F238E27FC236}">
                <a16:creationId xmlns:a16="http://schemas.microsoft.com/office/drawing/2014/main" id="{2AF10B96-2636-6C59-C9DE-8C5D6F24739E}"/>
              </a:ext>
            </a:extLst>
          </p:cNvPr>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146" name="Google Shape;146;p18">
            <a:extLst>
              <a:ext uri="{FF2B5EF4-FFF2-40B4-BE49-F238E27FC236}">
                <a16:creationId xmlns:a16="http://schemas.microsoft.com/office/drawing/2014/main" id="{4BCC717E-6670-C61F-89A6-F04962DECBD1}"/>
              </a:ext>
            </a:extLst>
          </p:cNvPr>
          <p:cNvSpPr txBox="1">
            <a:spLocks noGrp="1"/>
          </p:cNvSpPr>
          <p:nvPr>
            <p:ph type="subTitle" idx="1"/>
          </p:nvPr>
        </p:nvSpPr>
        <p:spPr>
          <a:xfrm>
            <a:off x="3108960" y="667512"/>
            <a:ext cx="58521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The roles I am taking responsibility for</a:t>
            </a:r>
            <a:r>
              <a:rPr lang="en" b="0" i="1"/>
              <a:t> (if multiple add in percentages)</a:t>
            </a:r>
            <a:endParaRPr b="0" i="1"/>
          </a:p>
        </p:txBody>
      </p:sp>
      <p:sp>
        <p:nvSpPr>
          <p:cNvPr id="147" name="Google Shape;147;p18">
            <a:extLst>
              <a:ext uri="{FF2B5EF4-FFF2-40B4-BE49-F238E27FC236}">
                <a16:creationId xmlns:a16="http://schemas.microsoft.com/office/drawing/2014/main" id="{7A80E60E-50D0-F79E-DA55-99280CD4A431}"/>
              </a:ext>
            </a:extLst>
          </p:cNvPr>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graphicFrame>
        <p:nvGraphicFramePr>
          <p:cNvPr id="148" name="Google Shape;148;p18">
            <a:extLst>
              <a:ext uri="{FF2B5EF4-FFF2-40B4-BE49-F238E27FC236}">
                <a16:creationId xmlns:a16="http://schemas.microsoft.com/office/drawing/2014/main" id="{57434BCC-D42C-1B9E-652A-E21EF59D1B5C}"/>
              </a:ext>
            </a:extLst>
          </p:cNvPr>
          <p:cNvGraphicFramePr/>
          <p:nvPr/>
        </p:nvGraphicFramePr>
        <p:xfrm>
          <a:off x="182880" y="658368"/>
          <a:ext cx="2740000" cy="4297700"/>
        </p:xfrm>
        <a:graphic>
          <a:graphicData uri="http://schemas.openxmlformats.org/drawingml/2006/table">
            <a:tbl>
              <a:tblPr>
                <a:noFill/>
                <a:tableStyleId>{764D4AE7-FFBC-431D-9275-528F30A785D3}</a:tableStyleId>
              </a:tblPr>
              <a:tblGrid>
                <a:gridCol w="587150">
                  <a:extLst>
                    <a:ext uri="{9D8B030D-6E8A-4147-A177-3AD203B41FA5}">
                      <a16:colId xmlns:a16="http://schemas.microsoft.com/office/drawing/2014/main" val="20000"/>
                    </a:ext>
                  </a:extLst>
                </a:gridCol>
                <a:gridCol w="2152850">
                  <a:extLst>
                    <a:ext uri="{9D8B030D-6E8A-4147-A177-3AD203B41FA5}">
                      <a16:colId xmlns:a16="http://schemas.microsoft.com/office/drawing/2014/main" val="20001"/>
                    </a:ext>
                  </a:extLst>
                </a:gridCol>
              </a:tblGrid>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S</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CC4125"/>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Specific:</a:t>
                      </a:r>
                      <a:r>
                        <a:rPr lang="en" sz="600" dirty="0">
                          <a:latin typeface="Roboto"/>
                          <a:ea typeface="Roboto"/>
                          <a:cs typeface="Roboto"/>
                          <a:sym typeface="Roboto"/>
                        </a:rPr>
                        <a:t> Be specific when determining your goal. The more specific the better. Putting a real figure to your goal helps make it measurable. When specific and measurable your subconscious mind cannot override your goals, they become achievable.</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M</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E06666"/>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Meaningful:</a:t>
                      </a:r>
                      <a:r>
                        <a:rPr lang="en" sz="600" dirty="0">
                          <a:latin typeface="Roboto"/>
                          <a:ea typeface="Roboto"/>
                          <a:cs typeface="Roboto"/>
                          <a:sym typeface="Roboto"/>
                        </a:rPr>
                        <a:t> This is the WHY of your goal setting. When your specific goal has enough meaning for you, you will do whatever it takes to achieve it. When your goal is meaningful the more profound and life altering the results are.</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A</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6B26B"/>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Achievable:</a:t>
                      </a:r>
                      <a:r>
                        <a:rPr lang="en" sz="600" dirty="0">
                          <a:latin typeface="Roboto"/>
                          <a:ea typeface="Roboto"/>
                          <a:cs typeface="Roboto"/>
                          <a:sym typeface="Roboto"/>
                        </a:rPr>
                        <a:t> Choosing realistic and short-term goals helps them be more achievable. Long-term goals can be larger and take more time to achieve. Planning smaller short-term goals as steps to larger long-term goals assists in achieving them.</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R</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D966"/>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Relevant:</a:t>
                      </a:r>
                      <a:r>
                        <a:rPr lang="en" sz="600" dirty="0">
                          <a:latin typeface="Roboto"/>
                          <a:ea typeface="Roboto"/>
                          <a:cs typeface="Roboto"/>
                          <a:sym typeface="Roboto"/>
                        </a:rPr>
                        <a:t> Each goal you set must be in line with your core values and in harmony with what YOU want out of life. Contradictions in values and goals leads to frustration and loss of motivation. Designing your goals with the expectation of your personal success.</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3"/>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T</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93C47D"/>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Time-Bound:</a:t>
                      </a:r>
                      <a:r>
                        <a:rPr lang="en" sz="600" dirty="0">
                          <a:latin typeface="Roboto"/>
                          <a:ea typeface="Roboto"/>
                          <a:cs typeface="Roboto"/>
                          <a:sym typeface="Roboto"/>
                        </a:rPr>
                        <a:t> Setting a time limit on achieving a goal makes it measurable. When a goal is measurable you can SEE your progress and support your motivation and commitment. Giving your goal a time limit assists you in holding yourself accountable to its completion.</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4"/>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E</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76A5AF"/>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Evaluate:</a:t>
                      </a:r>
                      <a:r>
                        <a:rPr lang="en" sz="600" dirty="0">
                          <a:latin typeface="Roboto"/>
                          <a:ea typeface="Roboto"/>
                          <a:cs typeface="Roboto"/>
                          <a:sym typeface="Roboto"/>
                        </a:rPr>
                        <a:t> By evaluating your goals on a regular basis you will be much more likely to achieve them. It is easy to forget about long-term goals if they are not revisited from time to time. This also helps you assess if the goal you are working on remains in line with your core values and helps you measure your progress.</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5"/>
                  </a:ext>
                </a:extLst>
              </a:tr>
              <a:tr h="683725">
                <a:tc>
                  <a:txBody>
                    <a:bodyPr/>
                    <a:lstStyle/>
                    <a:p>
                      <a:pPr marL="0" lvl="0" indent="0" algn="ctr" rtl="0">
                        <a:lnSpc>
                          <a:spcPct val="115000"/>
                        </a:lnSpc>
                        <a:spcBef>
                          <a:spcPts val="0"/>
                        </a:spcBef>
                        <a:spcAft>
                          <a:spcPts val="0"/>
                        </a:spcAft>
                        <a:buNone/>
                      </a:pPr>
                      <a:r>
                        <a:rPr lang="en" sz="2400" b="1" dirty="0">
                          <a:solidFill>
                            <a:srgbClr val="FFFFFF"/>
                          </a:solidFill>
                          <a:latin typeface="Roboto"/>
                          <a:ea typeface="Roboto"/>
                          <a:cs typeface="Roboto"/>
                          <a:sym typeface="Roboto"/>
                        </a:rPr>
                        <a:t>R</a:t>
                      </a:r>
                      <a:endParaRPr sz="2400" b="1" dirty="0">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6D9EEB"/>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Readjust:</a:t>
                      </a:r>
                      <a:r>
                        <a:rPr lang="en" sz="600" dirty="0">
                          <a:latin typeface="Roboto"/>
                          <a:ea typeface="Roboto"/>
                          <a:cs typeface="Roboto"/>
                          <a:sym typeface="Roboto"/>
                        </a:rPr>
                        <a:t> Readjustments occur when goals are determined, through re-evaluation, to be misaligned with your values or long-term goals. This is especially helpful when you have been unable to achieve a goal in the time limits you set. This gives you the opportunity to modify your approach and increase your chances of success.</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6"/>
                  </a:ext>
                </a:extLst>
              </a:tr>
            </a:tbl>
          </a:graphicData>
        </a:graphic>
      </p:graphicFrame>
      <p:sp>
        <p:nvSpPr>
          <p:cNvPr id="3" name="TextBox 2">
            <a:extLst>
              <a:ext uri="{FF2B5EF4-FFF2-40B4-BE49-F238E27FC236}">
                <a16:creationId xmlns:a16="http://schemas.microsoft.com/office/drawing/2014/main" id="{20C5D7BA-28D2-E109-0755-C6963B9053DA}"/>
              </a:ext>
            </a:extLst>
          </p:cNvPr>
          <p:cNvSpPr txBox="1"/>
          <p:nvPr/>
        </p:nvSpPr>
        <p:spPr>
          <a:xfrm>
            <a:off x="3354474" y="4475988"/>
            <a:ext cx="4705926" cy="523220"/>
          </a:xfrm>
          <a:prstGeom prst="rect">
            <a:avLst/>
          </a:prstGeom>
          <a:noFill/>
        </p:spPr>
        <p:txBody>
          <a:bodyPr wrap="square">
            <a:spAutoFit/>
          </a:bodyPr>
          <a:lstStyle/>
          <a:p>
            <a:r>
              <a:rPr lang="en-GB" b="1" dirty="0">
                <a:solidFill>
                  <a:srgbClr val="FFFFFF"/>
                </a:solidFill>
                <a:latin typeface="Roboto"/>
                <a:ea typeface="Roboto"/>
                <a:cs typeface="Roboto"/>
                <a:sym typeface="Roboto"/>
              </a:rPr>
              <a:t>Throughout the whole Block, I was regularly using the checklist.</a:t>
            </a:r>
            <a:endParaRPr lang="en-US" dirty="0"/>
          </a:p>
        </p:txBody>
      </p:sp>
    </p:spTree>
    <p:extLst>
      <p:ext uri="{BB962C8B-B14F-4D97-AF65-F5344CB8AC3E}">
        <p14:creationId xmlns:p14="http://schemas.microsoft.com/office/powerpoint/2010/main" val="1341172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B</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 Log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B</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53072181"/>
      </p:ext>
    </p:extLst>
  </p:cSld>
  <p:clrMapOvr>
    <a:masterClrMapping/>
  </p:clrMapOvr>
</p:sld>
</file>

<file path=ppt/theme/theme1.xml><?xml version="1.0" encoding="utf-8"?>
<a:theme xmlns:a="http://schemas.openxmlformats.org/drawingml/2006/main" name="BUAS 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3C78D8"/>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78F7411FF5BA04C8BB948E4423DB960" ma:contentTypeVersion="14" ma:contentTypeDescription="Create a new document." ma:contentTypeScope="" ma:versionID="d1414ec7071dd118dd6e0a03231a539a">
  <xsd:schema xmlns:xsd="http://www.w3.org/2001/XMLSchema" xmlns:xs="http://www.w3.org/2001/XMLSchema" xmlns:p="http://schemas.microsoft.com/office/2006/metadata/properties" xmlns:ns2="cafc3e4c-b146-46b8-8a52-78ced9164e87" xmlns:ns3="35914ba8-9e4a-4224-9594-5062124be8f1" targetNamespace="http://schemas.microsoft.com/office/2006/metadata/properties" ma:root="true" ma:fieldsID="3eef441954570387784f88d2d7e788f7" ns2:_="" ns3:_="">
    <xsd:import namespace="cafc3e4c-b146-46b8-8a52-78ced9164e87"/>
    <xsd:import namespace="35914ba8-9e4a-4224-9594-5062124be8f1"/>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lcf76f155ced4ddcb4097134ff3c332f" minOccurs="0"/>
                <xsd:element ref="ns3:TaxCatchAll" minOccurs="0"/>
                <xsd:element ref="ns2:MediaServiceGenerationTime" minOccurs="0"/>
                <xsd:element ref="ns2:MediaServiceEventHashCode" minOccurs="0"/>
                <xsd:element ref="ns2:MediaServiceDateTaken" minOccurs="0"/>
                <xsd:element ref="ns2:MediaServiceOCR"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fc3e4c-b146-46b8-8a52-78ced9164e8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365a90ea-d0e7-4aae-8ef9-9f5dd1eb65e3" ma:termSetId="09814cd3-568e-fe90-9814-8d621ff8fb84" ma:anchorId="fba54fb3-c3e1-fe81-a776-ca4b69148c4d" ma:open="true" ma:isKeyword="false">
      <xsd:complexType>
        <xsd:sequence>
          <xsd:element ref="pc:Terms" minOccurs="0" maxOccurs="1"/>
        </xsd:sequence>
      </xsd:complex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5914ba8-9e4a-4224-9594-5062124be8f1"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5" nillable="true" ma:displayName="Taxonomy Catch All Column" ma:hidden="true" ma:list="{3036bc52-4a51-452c-ad2d-608e46149e65}" ma:internalName="TaxCatchAll" ma:showField="CatchAllData" ma:web="35914ba8-9e4a-4224-9594-5062124be8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35914ba8-9e4a-4224-9594-5062124be8f1">
      <UserInfo>
        <DisplayName/>
        <AccountId xsi:nil="true"/>
        <AccountType/>
      </UserInfo>
    </SharedWithUsers>
    <TaxCatchAll xmlns="35914ba8-9e4a-4224-9594-5062124be8f1" xsi:nil="true"/>
    <lcf76f155ced4ddcb4097134ff3c332f xmlns="cafc3e4c-b146-46b8-8a52-78ced9164e8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98D9791E-52D0-4ABB-925A-4EAECF798D9B}">
  <ds:schemaRefs>
    <ds:schemaRef ds:uri="http://schemas.microsoft.com/sharepoint/v3/contenttype/forms"/>
  </ds:schemaRefs>
</ds:datastoreItem>
</file>

<file path=customXml/itemProps2.xml><?xml version="1.0" encoding="utf-8"?>
<ds:datastoreItem xmlns:ds="http://schemas.openxmlformats.org/officeDocument/2006/customXml" ds:itemID="{106E72D7-EE3D-4F51-AF08-A0C108F8F1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afc3e4c-b146-46b8-8a52-78ced9164e87"/>
    <ds:schemaRef ds:uri="35914ba8-9e4a-4224-9594-5062124be8f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067B86F-F5BB-4BE6-9A37-0E19E53CB68B}">
  <ds:schemaRefs>
    <ds:schemaRef ds:uri="04457b0b-0490-4995-8f27-e0b7141e578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c152f6e4-8646-42a0-bdef-6957e39d6540"/>
    <ds:schemaRef ds:uri="bd38d267-56bb-4e22-b975-199a06fd69fa"/>
    <ds:schemaRef ds:uri="d8c712e5-67fc-4595-93cb-a4164dd8eff3"/>
    <ds:schemaRef ds:uri="35914ba8-9e4a-4224-9594-5062124be8f1"/>
    <ds:schemaRef ds:uri="cafc3e4c-b146-46b8-8a52-78ced9164e87"/>
  </ds:schemaRefs>
</ds:datastoreItem>
</file>

<file path=docProps/app.xml><?xml version="1.0" encoding="utf-8"?>
<Properties xmlns="http://schemas.openxmlformats.org/officeDocument/2006/extended-properties" xmlns:vt="http://schemas.openxmlformats.org/officeDocument/2006/docPropsVTypes">
  <TotalTime>2457</TotalTime>
  <Words>10843</Words>
  <Application>Microsoft Office PowerPoint</Application>
  <PresentationFormat>On-screen Show (16:9)</PresentationFormat>
  <Paragraphs>703</Paragraphs>
  <Slides>49</Slides>
  <Notes>49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49</vt:i4>
      </vt:variant>
    </vt:vector>
  </HeadingPairs>
  <TitlesOfParts>
    <vt:vector size="60" baseType="lpstr">
      <vt:lpstr>Roboto</vt:lpstr>
      <vt:lpstr>Roboto Light</vt:lpstr>
      <vt:lpstr>Arial</vt:lpstr>
      <vt:lpstr>Roboto Thin</vt:lpstr>
      <vt:lpstr>Segoe UI</vt:lpstr>
      <vt:lpstr>Calibri</vt:lpstr>
      <vt:lpstr>Open Sans</vt:lpstr>
      <vt:lpstr>Helvetica Neue</vt:lpstr>
      <vt:lpstr>Roboto,Sans-Serif</vt:lpstr>
      <vt:lpstr>Proxima Nova</vt:lpstr>
      <vt:lpstr>BUAS Gameday</vt:lpstr>
      <vt:lpstr>Dominik Szewczyk 224180</vt:lpstr>
      <vt:lpstr>How To Use This Template</vt:lpstr>
      <vt:lpstr>Learning Log Structure</vt:lpstr>
      <vt:lpstr>Section A</vt:lpstr>
      <vt:lpstr>Where am I starting?</vt:lpstr>
      <vt:lpstr>What is my plan?</vt:lpstr>
      <vt:lpstr>What are my goals?</vt:lpstr>
      <vt:lpstr>What are my goals?</vt:lpstr>
      <vt:lpstr>Section B</vt:lpstr>
      <vt:lpstr>Week 1 - Log</vt:lpstr>
      <vt:lpstr>Week 1 - Feedback</vt:lpstr>
      <vt:lpstr>Week 2 - Log</vt:lpstr>
      <vt:lpstr>Week 2 - Feedback</vt:lpstr>
      <vt:lpstr>Week 3 - Log</vt:lpstr>
      <vt:lpstr>Week 3 - Feedback</vt:lpstr>
      <vt:lpstr>Week 4 - Log</vt:lpstr>
      <vt:lpstr>Week 4 - Feedback</vt:lpstr>
      <vt:lpstr>Week 5 - Log</vt:lpstr>
      <vt:lpstr>Week 5 - Feedback</vt:lpstr>
      <vt:lpstr>Week 6 - Log</vt:lpstr>
      <vt:lpstr>Week 6 - Feedback</vt:lpstr>
      <vt:lpstr>Week 7 - Log</vt:lpstr>
      <vt:lpstr>Week 7 - Feedback</vt:lpstr>
      <vt:lpstr>Week 8 - Log</vt:lpstr>
      <vt:lpstr>Week 8 - Feedback</vt:lpstr>
      <vt:lpstr>Section C</vt:lpstr>
      <vt:lpstr>ILO 1</vt:lpstr>
      <vt:lpstr>ILO 1</vt:lpstr>
      <vt:lpstr>ILO 2</vt:lpstr>
      <vt:lpstr>ILO 2</vt:lpstr>
      <vt:lpstr>ILO 2</vt:lpstr>
      <vt:lpstr>ILO 2</vt:lpstr>
      <vt:lpstr>ILO 2</vt:lpstr>
      <vt:lpstr>ILO 3</vt:lpstr>
      <vt:lpstr>ILO 3</vt:lpstr>
      <vt:lpstr>ILO 4</vt:lpstr>
      <vt:lpstr>ILO 4</vt:lpstr>
      <vt:lpstr>ILO 4</vt:lpstr>
      <vt:lpstr>ILO 5</vt:lpstr>
      <vt:lpstr>ILO 5</vt:lpstr>
      <vt:lpstr>ILO 6</vt:lpstr>
      <vt:lpstr>ILO 6</vt:lpstr>
      <vt:lpstr>Medal Challenges</vt:lpstr>
      <vt:lpstr>1/1</vt:lpstr>
      <vt:lpstr>Section D</vt:lpstr>
      <vt:lpstr>What did I achieve this block?</vt:lpstr>
      <vt:lpstr>How well am I progressing?</vt:lpstr>
      <vt:lpstr>ILO 4</vt:lpstr>
      <vt:lpstr>ILO 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«studentname» «studentid» «studentacademicproject»</dc:title>
  <cp:lastModifiedBy>Szewczyk, Dominik (224180)</cp:lastModifiedBy>
  <cp:revision>234</cp:revision>
  <dcterms:modified xsi:type="dcterms:W3CDTF">2024-06-25T10:11:09Z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0x010100378F7411FF5BA04C8BB948E4423DB960</vt:lpwstr>
  </property>
  <property fmtid="{D5CDD505-2E9C-101B-9397-08002B2CF9AE}" pid="3" name="MediaServiceImageTags">
    <vt:lpwstr/>
  </property>
  <property fmtid="{D5CDD505-2E9C-101B-9397-08002B2CF9AE}" pid="4" name="xd_ProgID">
    <vt:lpwstr/>
  </property>
  <property fmtid="{D5CDD505-2E9C-101B-9397-08002B2CF9AE}" pid="5" name="_SourceUrl">
    <vt:lpwstr/>
  </property>
  <property fmtid="{D5CDD505-2E9C-101B-9397-08002B2CF9AE}" pid="6" name="_SharedFileIndex">
    <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TriggerFlowInfo">
    <vt:lpwstr/>
  </property>
  <property fmtid="{D5CDD505-2E9C-101B-9397-08002B2CF9AE}" pid="11" name="xd_Signature">
    <vt:bool>false</vt:bool>
  </property>
</Properties>
</file>

<file path=docProps/thumbnail.jpeg>
</file>